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57" r:id="rId5"/>
    <p:sldId id="265" r:id="rId6"/>
    <p:sldId id="266" r:id="rId7"/>
    <p:sldId id="268" r:id="rId8"/>
    <p:sldId id="267" r:id="rId9"/>
    <p:sldId id="269" r:id="rId10"/>
    <p:sldId id="270" r:id="rId11"/>
    <p:sldId id="259" r:id="rId12"/>
    <p:sldId id="264"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B0B31CAC-E2C2-4556-AE97-0D6BAA3CCE28}" type="datetimeFigureOut">
              <a:rPr lang="en-US" smtClean="0"/>
              <a:t>8/30/2016</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D7A0E7FB-6359-490A-B19F-A82FD8FCE2AF}" type="slidenum">
              <a:rPr lang="en-US" smtClean="0"/>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B0B31CAC-E2C2-4556-AE97-0D6BAA3CCE28}" type="datetimeFigureOut">
              <a:rPr lang="en-US" smtClean="0"/>
              <a:t>8/30/2016</a:t>
            </a:fld>
            <a:endParaRPr lang="en-US"/>
          </a:p>
        </p:txBody>
      </p:sp>
      <p:sp>
        <p:nvSpPr>
          <p:cNvPr id="14" name="Slide Number Placeholder 13"/>
          <p:cNvSpPr>
            <a:spLocks noGrp="1"/>
          </p:cNvSpPr>
          <p:nvPr>
            <p:ph type="sldNum" sz="quarter" idx="11"/>
          </p:nvPr>
        </p:nvSpPr>
        <p:spPr/>
        <p:txBody>
          <a:bodyPr/>
          <a:lstStyle/>
          <a:p>
            <a:fld id="{D7A0E7FB-6359-490A-B19F-A82FD8FCE2AF}"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B0B31CAC-E2C2-4556-AE97-0D6BAA3CCE28}" type="datetimeFigureOut">
              <a:rPr lang="en-US" smtClean="0"/>
              <a:t>8/30/2016</a:t>
            </a:fld>
            <a:endParaRPr lang="en-US"/>
          </a:p>
        </p:txBody>
      </p:sp>
      <p:sp>
        <p:nvSpPr>
          <p:cNvPr id="14" name="Slide Number Placeholder 13"/>
          <p:cNvSpPr>
            <a:spLocks noGrp="1"/>
          </p:cNvSpPr>
          <p:nvPr>
            <p:ph type="sldNum" sz="quarter" idx="11"/>
          </p:nvPr>
        </p:nvSpPr>
        <p:spPr/>
        <p:txBody>
          <a:bodyPr/>
          <a:lstStyle/>
          <a:p>
            <a:fld id="{D7A0E7FB-6359-490A-B19F-A82FD8FCE2AF}"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B0B31CAC-E2C2-4556-AE97-0D6BAA3CCE28}" type="datetimeFigureOut">
              <a:rPr lang="en-US" smtClean="0"/>
              <a:t>8/30/2016</a:t>
            </a:fld>
            <a:endParaRPr lang="en-US"/>
          </a:p>
        </p:txBody>
      </p:sp>
      <p:sp>
        <p:nvSpPr>
          <p:cNvPr id="11" name="Slide Number Placeholder 10"/>
          <p:cNvSpPr>
            <a:spLocks noGrp="1"/>
          </p:cNvSpPr>
          <p:nvPr>
            <p:ph type="sldNum" sz="quarter" idx="11"/>
          </p:nvPr>
        </p:nvSpPr>
        <p:spPr/>
        <p:txBody>
          <a:bodyPr/>
          <a:lstStyle/>
          <a:p>
            <a:fld id="{D7A0E7FB-6359-490A-B19F-A82FD8FCE2AF}"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B0B31CAC-E2C2-4556-AE97-0D6BAA3CCE28}" type="datetimeFigureOut">
              <a:rPr lang="en-US" smtClean="0"/>
              <a:t>8/30/2016</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D7A0E7FB-6359-490A-B19F-A82FD8FCE2AF}" type="slidenum">
              <a:rPr lang="en-US" smtClean="0"/>
              <a:t>‹#›</a:t>
            </a:fld>
            <a:endParaRPr lang="en-US"/>
          </a:p>
        </p:txBody>
      </p:sp>
      <p:sp>
        <p:nvSpPr>
          <p:cNvPr id="14" name="Footer Placeholder 13"/>
          <p:cNvSpPr>
            <a:spLocks noGrp="1"/>
          </p:cNvSpPr>
          <p:nvPr>
            <p:ph type="ftr" sz="quarter" idx="12"/>
          </p:nvPr>
        </p:nvSpPr>
        <p:spPr>
          <a:xfrm>
            <a:off x="838200" y="6296248"/>
            <a:ext cx="2820987" cy="152400"/>
          </a:xfrm>
        </p:spPr>
        <p:txBody>
          <a:bodyPr/>
          <a:lstStyle/>
          <a:p>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B0B31CAC-E2C2-4556-AE97-0D6BAA3CCE28}" type="datetimeFigureOut">
              <a:rPr lang="en-US" smtClean="0"/>
              <a:t>8/30/2016</a:t>
            </a:fld>
            <a:endParaRPr lang="en-US"/>
          </a:p>
        </p:txBody>
      </p:sp>
      <p:sp>
        <p:nvSpPr>
          <p:cNvPr id="13" name="Slide Number Placeholder 12"/>
          <p:cNvSpPr>
            <a:spLocks noGrp="1"/>
          </p:cNvSpPr>
          <p:nvPr>
            <p:ph type="sldNum" sz="quarter" idx="11"/>
          </p:nvPr>
        </p:nvSpPr>
        <p:spPr/>
        <p:txBody>
          <a:bodyPr/>
          <a:lstStyle/>
          <a:p>
            <a:fld id="{D7A0E7FB-6359-490A-B19F-A82FD8FCE2AF}"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B0B31CAC-E2C2-4556-AE97-0D6BAA3CCE28}" type="datetimeFigureOut">
              <a:rPr lang="en-US" smtClean="0"/>
              <a:t>8/30/2016</a:t>
            </a:fld>
            <a:endParaRPr lang="en-US"/>
          </a:p>
        </p:txBody>
      </p:sp>
      <p:sp>
        <p:nvSpPr>
          <p:cNvPr id="14" name="Slide Number Placeholder 13"/>
          <p:cNvSpPr>
            <a:spLocks noGrp="1"/>
          </p:cNvSpPr>
          <p:nvPr>
            <p:ph type="sldNum" sz="quarter" idx="11"/>
          </p:nvPr>
        </p:nvSpPr>
        <p:spPr/>
        <p:txBody>
          <a:bodyPr/>
          <a:lstStyle/>
          <a:p>
            <a:fld id="{D7A0E7FB-6359-490A-B19F-A82FD8FCE2AF}"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B0B31CAC-E2C2-4556-AE97-0D6BAA3CCE28}" type="datetimeFigureOut">
              <a:rPr lang="en-US" smtClean="0"/>
              <a:t>8/30/2016</a:t>
            </a:fld>
            <a:endParaRPr lang="en-US"/>
          </a:p>
        </p:txBody>
      </p:sp>
      <p:sp>
        <p:nvSpPr>
          <p:cNvPr id="10" name="Slide Number Placeholder 9"/>
          <p:cNvSpPr>
            <a:spLocks noGrp="1"/>
          </p:cNvSpPr>
          <p:nvPr>
            <p:ph type="sldNum" sz="quarter" idx="11"/>
          </p:nvPr>
        </p:nvSpPr>
        <p:spPr/>
        <p:txBody>
          <a:bodyPr/>
          <a:lstStyle/>
          <a:p>
            <a:fld id="{D7A0E7FB-6359-490A-B19F-A82FD8FCE2AF}" type="slidenum">
              <a:rPr lang="en-US" smtClean="0"/>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0B31CAC-E2C2-4556-AE97-0D6BAA3CCE28}" type="datetimeFigureOut">
              <a:rPr lang="en-US" smtClean="0"/>
              <a:t>8/30/2016</a:t>
            </a:fld>
            <a:endParaRPr lang="en-US"/>
          </a:p>
        </p:txBody>
      </p:sp>
      <p:sp>
        <p:nvSpPr>
          <p:cNvPr id="9" name="Slide Number Placeholder 8"/>
          <p:cNvSpPr>
            <a:spLocks noGrp="1"/>
          </p:cNvSpPr>
          <p:nvPr>
            <p:ph type="sldNum" sz="quarter" idx="11"/>
          </p:nvPr>
        </p:nvSpPr>
        <p:spPr/>
        <p:txBody>
          <a:bodyPr/>
          <a:lstStyle/>
          <a:p>
            <a:fld id="{D7A0E7FB-6359-490A-B19F-A82FD8FCE2A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B0B31CAC-E2C2-4556-AE97-0D6BAA3CCE28}" type="datetimeFigureOut">
              <a:rPr lang="en-US" smtClean="0"/>
              <a:t>8/30/2016</a:t>
            </a:fld>
            <a:endParaRPr lang="en-US"/>
          </a:p>
        </p:txBody>
      </p:sp>
      <p:sp>
        <p:nvSpPr>
          <p:cNvPr id="16" name="Slide Number Placeholder 15"/>
          <p:cNvSpPr>
            <a:spLocks noGrp="1"/>
          </p:cNvSpPr>
          <p:nvPr>
            <p:ph type="sldNum" sz="quarter" idx="11"/>
          </p:nvPr>
        </p:nvSpPr>
        <p:spPr/>
        <p:txBody>
          <a:bodyPr/>
          <a:lstStyle/>
          <a:p>
            <a:fld id="{D7A0E7FB-6359-490A-B19F-A82FD8FCE2AF}"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B0B31CAC-E2C2-4556-AE97-0D6BAA3CCE28}" type="datetimeFigureOut">
              <a:rPr lang="en-US" smtClean="0"/>
              <a:t>8/30/2016</a:t>
            </a:fld>
            <a:endParaRPr lang="en-US"/>
          </a:p>
        </p:txBody>
      </p:sp>
      <p:sp>
        <p:nvSpPr>
          <p:cNvPr id="17" name="Slide Number Placeholder 16"/>
          <p:cNvSpPr>
            <a:spLocks noGrp="1"/>
          </p:cNvSpPr>
          <p:nvPr>
            <p:ph type="sldNum" sz="quarter" idx="11"/>
          </p:nvPr>
        </p:nvSpPr>
        <p:spPr/>
        <p:txBody>
          <a:bodyPr/>
          <a:lstStyle/>
          <a:p>
            <a:fld id="{D7A0E7FB-6359-490A-B19F-A82FD8FCE2AF}"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D7A0E7FB-6359-490A-B19F-A82FD8FCE2AF}" type="slidenum">
              <a:rPr lang="en-US" smtClean="0"/>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B0B31CAC-E2C2-4556-AE97-0D6BAA3CCE28}" type="datetimeFigureOut">
              <a:rPr lang="en-US" smtClean="0"/>
              <a:t>8/30/2016</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creativecommons.org/licenses/by/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activities/Activity4.pdf" TargetMode="External"/><Relationship Id="rId7" Type="http://schemas.openxmlformats.org/officeDocument/2006/relationships/image" Target="../media/image5.png"/><Relationship Id="rId2" Type="http://schemas.openxmlformats.org/officeDocument/2006/relationships/hyperlink" Target="virtualhostsdoc/addvirtualhosts.html" TargetMode="Externa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6.jpeg"/><Relationship Id="rId4" Type="http://schemas.openxmlformats.org/officeDocument/2006/relationships/hyperlink" Target="https://help.ubuntu.com/lts/serverguide/index.html"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releases.ubuntu.com/trusty/" TargetMode="External"/><Relationship Id="rId7" Type="http://schemas.openxmlformats.org/officeDocument/2006/relationships/slide" Target="slide4.xml"/><Relationship Id="rId2" Type="http://schemas.openxmlformats.org/officeDocument/2006/relationships/hyperlink" Target="https://my.vmware.com/web/vmware/free#desktop_end_user_computing/vmware_player/7_0|PLAYER-713|product_downloads" TargetMode="External"/><Relationship Id="rId1" Type="http://schemas.openxmlformats.org/officeDocument/2006/relationships/slideLayout" Target="../slideLayouts/slideLayout2.xml"/><Relationship Id="rId6" Type="http://schemas.openxmlformats.org/officeDocument/2006/relationships/hyperlink" Target="https://help.ubuntu.com/lts/serverguide/index.html" TargetMode="External"/><Relationship Id="rId5" Type="http://schemas.openxmlformats.org/officeDocument/2006/relationships/hyperlink" Target="https://winscp.net/eng/download.php" TargetMode="External"/><Relationship Id="rId4" Type="http://schemas.openxmlformats.org/officeDocument/2006/relationships/hyperlink" Target="http://www.chiark.greenend.org.uk/~sgtatham/putty/download.html"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thesitewizard.com/php/install-php-5-apache-windows.shtml" TargetMode="External"/><Relationship Id="rId3" Type="http://schemas.openxmlformats.org/officeDocument/2006/relationships/hyperlink" Target="http://httpd.apache.org/docs/2.4/vhosts/examples.html" TargetMode="External"/><Relationship Id="rId7" Type="http://schemas.openxmlformats.org/officeDocument/2006/relationships/hyperlink" Target="http://manpages.ubuntu.com/manpages/saucy/man8/apt-get.8.html" TargetMode="External"/><Relationship Id="rId2" Type="http://schemas.openxmlformats.org/officeDocument/2006/relationships/hyperlink" Target="https://httpd.apache.org/docs/2.4/vhosts/name-based.html" TargetMode="External"/><Relationship Id="rId1" Type="http://schemas.openxmlformats.org/officeDocument/2006/relationships/slideLayout" Target="../slideLayouts/slideLayout2.xml"/><Relationship Id="rId6" Type="http://schemas.openxmlformats.org/officeDocument/2006/relationships/hyperlink" Target="http://tldp.org/LDP/intro-linux/html/sect_03_01.html" TargetMode="External"/><Relationship Id="rId11" Type="http://schemas.openxmlformats.org/officeDocument/2006/relationships/image" Target="../media/image5.png"/><Relationship Id="rId5" Type="http://schemas.openxmlformats.org/officeDocument/2006/relationships/hyperlink" Target="http://www.onlamp.com/pub/a/onlamp/2001/01/25/lamp.html" TargetMode="External"/><Relationship Id="rId10" Type="http://schemas.openxmlformats.org/officeDocument/2006/relationships/slide" Target="slide13.xml"/><Relationship Id="rId4" Type="http://schemas.openxmlformats.org/officeDocument/2006/relationships/hyperlink" Target="http://www.ibm.com/developerworks/web/tutorials/wa-lamp/wa-lamp-pdf.pdf" TargetMode="External"/><Relationship Id="rId9" Type="http://schemas.openxmlformats.org/officeDocument/2006/relationships/hyperlink" Target="http://news.netcraft.com/archives/2015/01/15/january-2015-web-server-survey.html"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help.ubuntu.com/lts/serverguide/php5.html" TargetMode="External"/><Relationship Id="rId3" Type="http://schemas.openxmlformats.org/officeDocument/2006/relationships/hyperlink" Target="https://help.ubuntu.com/lts/serverguide/advanced-installation.html#lvm" TargetMode="External"/><Relationship Id="rId7" Type="http://schemas.openxmlformats.org/officeDocument/2006/relationships/hyperlink" Target="https://help.ubuntu.com/lts/serverguide/openssh-server.html" TargetMode="External"/><Relationship Id="rId12" Type="http://schemas.openxmlformats.org/officeDocument/2006/relationships/hyperlink" Target="http://www.vmware.com/pdf/desktop/vmware_player70.pdf" TargetMode="External"/><Relationship Id="rId2" Type="http://schemas.openxmlformats.org/officeDocument/2006/relationships/hyperlink" Target="http://manpages.ubuntu.com/manpages/precise/en/man8/poweroff.8.html" TargetMode="External"/><Relationship Id="rId1" Type="http://schemas.openxmlformats.org/officeDocument/2006/relationships/slideLayout" Target="../slideLayouts/slideLayout2.xml"/><Relationship Id="rId6" Type="http://schemas.openxmlformats.org/officeDocument/2006/relationships/hyperlink" Target="https://help.ubuntu.com/lts/serverguide/mysql.html" TargetMode="External"/><Relationship Id="rId11" Type="http://schemas.openxmlformats.org/officeDocument/2006/relationships/hyperlink" Target="https://help.ubuntu.com/lts/serverguide/user-management.html" TargetMode="External"/><Relationship Id="rId5" Type="http://schemas.openxmlformats.org/officeDocument/2006/relationships/hyperlink" Target="https://help.ubuntu.com/lts/serverguide/httpd.html" TargetMode="External"/><Relationship Id="rId10" Type="http://schemas.openxmlformats.org/officeDocument/2006/relationships/hyperlink" Target="https://help.ubuntu.com/lts/serverguide/index.html" TargetMode="External"/><Relationship Id="rId4" Type="http://schemas.openxmlformats.org/officeDocument/2006/relationships/hyperlink" Target="https://help.ubuntu.com/lts/serverguide/apt-get.html" TargetMode="External"/><Relationship Id="rId9" Type="http://schemas.openxmlformats.org/officeDocument/2006/relationships/hyperlink" Target="https://help.ubuntu.com/community/ProFTP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2.xml"/><Relationship Id="rId3" Type="http://schemas.openxmlformats.org/officeDocument/2006/relationships/slide" Target="slide6.xml"/><Relationship Id="rId7" Type="http://schemas.openxmlformats.org/officeDocument/2006/relationships/hyperlink" Target="activities/Activity2.pdf" TargetMode="External"/><Relationship Id="rId12" Type="http://schemas.openxmlformats.org/officeDocument/2006/relationships/slide" Target="slide11.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hyperlink" Target="activities/Activity4.pdf" TargetMode="External"/><Relationship Id="rId5" Type="http://schemas.openxmlformats.org/officeDocument/2006/relationships/hyperlink" Target="activities/Activity1.pdf" TargetMode="External"/><Relationship Id="rId10" Type="http://schemas.openxmlformats.org/officeDocument/2006/relationships/slide" Target="slide10.xml"/><Relationship Id="rId4" Type="http://schemas.openxmlformats.org/officeDocument/2006/relationships/slide" Target="slide7.xml"/><Relationship Id="rId9" Type="http://schemas.openxmlformats.org/officeDocument/2006/relationships/hyperlink" Target="activities/Activity3.pdf" TargetMode="External"/><Relationship Id="rId1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my.vmware.com/web/vmware/free#desktop_end_user_computing/vmware_player/7_0|PLAYER-713|product_downloads" TargetMode="External"/><Relationship Id="rId2" Type="http://schemas.openxmlformats.org/officeDocument/2006/relationships/hyperlink" Target="video-tutorials/createavm.mp4"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hyperlink" Target="http://releases.ubuntu.com/trusty/" TargetMode="External"/><Relationship Id="rId7" Type="http://schemas.openxmlformats.org/officeDocument/2006/relationships/image" Target="../media/image5.png"/><Relationship Id="rId2" Type="http://schemas.openxmlformats.org/officeDocument/2006/relationships/hyperlink" Target="installationtour/installubuntu.html" TargetMode="Externa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6.jpeg"/><Relationship Id="rId4" Type="http://schemas.openxmlformats.org/officeDocument/2006/relationships/hyperlink" Target="https://help.ubuntu.com/lts/serverguide/index.html"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chiark.greenend.org.uk/~sgtatham/putty/download.html" TargetMode="External"/><Relationship Id="rId7" Type="http://schemas.openxmlformats.org/officeDocument/2006/relationships/slide" Target="slide4.xml"/><Relationship Id="rId2" Type="http://schemas.openxmlformats.org/officeDocument/2006/relationships/hyperlink" Target="video-tutorials/installapachessh.mp4" TargetMode="Externa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https://help.ubuntu.com/lts/serverguide/index.html" TargetMode="External"/><Relationship Id="rId4" Type="http://schemas.openxmlformats.org/officeDocument/2006/relationships/hyperlink" Target="activities/Activity1.pdf"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hyperlink" Target="video-tutorials/newftpuser.mp4" TargetMode="External"/><Relationship Id="rId7" Type="http://schemas.openxmlformats.org/officeDocument/2006/relationships/image" Target="../media/image6.jpeg"/><Relationship Id="rId2" Type="http://schemas.openxmlformats.org/officeDocument/2006/relationships/hyperlink" Target="video-tutorials/installproftpd.mp4" TargetMode="External"/><Relationship Id="rId1" Type="http://schemas.openxmlformats.org/officeDocument/2006/relationships/slideLayout" Target="../slideLayouts/slideLayout2.xml"/><Relationship Id="rId6" Type="http://schemas.openxmlformats.org/officeDocument/2006/relationships/hyperlink" Target="https://help.ubuntu.com/lts/serverguide/index.html" TargetMode="External"/><Relationship Id="rId5" Type="http://schemas.openxmlformats.org/officeDocument/2006/relationships/hyperlink" Target="activities/Activity2.pdf" TargetMode="External"/><Relationship Id="rId4" Type="http://schemas.openxmlformats.org/officeDocument/2006/relationships/hyperlink" Target="https://winscp.net/eng/download.php" TargetMode="External"/><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hyperlink" Target="activities/Activity3.pdf" TargetMode="External"/><Relationship Id="rId7" Type="http://schemas.openxmlformats.org/officeDocument/2006/relationships/image" Target="../media/image5.png"/><Relationship Id="rId2" Type="http://schemas.openxmlformats.org/officeDocument/2006/relationships/hyperlink" Target="video-tutorials/installmysqlphp.mp4" TargetMode="Externa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6.jpeg"/><Relationship Id="rId4" Type="http://schemas.openxmlformats.org/officeDocument/2006/relationships/hyperlink" Target="https://help.ubuntu.com/lts/serverguide/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3810000"/>
            <a:ext cx="6400800" cy="609600"/>
          </a:xfrm>
        </p:spPr>
        <p:txBody>
          <a:bodyPr/>
          <a:lstStyle/>
          <a:p>
            <a:r>
              <a:rPr lang="en-CA" i="1" dirty="0"/>
              <a:t>Michael K. MacDonald</a:t>
            </a:r>
            <a:endParaRPr lang="en-US" dirty="0"/>
          </a:p>
        </p:txBody>
      </p:sp>
      <p:sp>
        <p:nvSpPr>
          <p:cNvPr id="2" name="Title 1"/>
          <p:cNvSpPr>
            <a:spLocks noGrp="1"/>
          </p:cNvSpPr>
          <p:nvPr>
            <p:ph type="title"/>
          </p:nvPr>
        </p:nvSpPr>
        <p:spPr/>
        <p:txBody>
          <a:bodyPr/>
          <a:lstStyle/>
          <a:p>
            <a:r>
              <a:rPr lang="en-US" dirty="0"/>
              <a:t>Introducing LAMP components in a practical way</a:t>
            </a:r>
          </a:p>
        </p:txBody>
      </p:sp>
      <p:sp>
        <p:nvSpPr>
          <p:cNvPr id="4" name="TextBox 3"/>
          <p:cNvSpPr txBox="1"/>
          <p:nvPr/>
        </p:nvSpPr>
        <p:spPr>
          <a:xfrm>
            <a:off x="228600" y="5029200"/>
            <a:ext cx="6477000" cy="646331"/>
          </a:xfrm>
          <a:prstGeom prst="rect">
            <a:avLst/>
          </a:prstGeom>
          <a:noFill/>
        </p:spPr>
        <p:txBody>
          <a:bodyPr wrap="square" rtlCol="0">
            <a:spAutoFit/>
          </a:bodyPr>
          <a:lstStyle/>
          <a:p>
            <a:r>
              <a:rPr lang="en-US" sz="1200" dirty="0" smtClean="0"/>
              <a:t>This work is licensed under the Creative Commons Attribution 4.0 International License. To view a copy of this license, visit </a:t>
            </a:r>
            <a:r>
              <a:rPr lang="en-US" sz="1200" dirty="0" smtClean="0">
                <a:hlinkClick r:id="rId2"/>
              </a:rPr>
              <a:t>http://creativecommons.org/licenses/by/4.0/ </a:t>
            </a:r>
            <a:r>
              <a:rPr lang="en-US" sz="1200" dirty="0" smtClean="0"/>
              <a:t>or send a letter to Creative Commons, PO Box 1866, Mountain View, CA 94042, USA.</a:t>
            </a:r>
            <a:endParaRPr lang="en-US" sz="1200" dirty="0"/>
          </a:p>
        </p:txBody>
      </p:sp>
    </p:spTree>
    <p:extLst>
      <p:ext uri="{BB962C8B-B14F-4D97-AF65-F5344CB8AC3E}">
        <p14:creationId xmlns:p14="http://schemas.microsoft.com/office/powerpoint/2010/main" val="1956147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2000" dirty="0"/>
              <a:t>Read the following document </a:t>
            </a:r>
            <a:r>
              <a:rPr lang="en-US" sz="2000" dirty="0" smtClean="0"/>
              <a:t>:</a:t>
            </a:r>
            <a:endParaRPr lang="en-US" sz="2000" dirty="0"/>
          </a:p>
          <a:p>
            <a:pPr marL="0" lvl="0" indent="0">
              <a:buNone/>
            </a:pPr>
            <a:r>
              <a:rPr lang="en-US" sz="2000" u="sng" dirty="0">
                <a:hlinkClick r:id="rId2" action="ppaction://hlinkfile"/>
              </a:rPr>
              <a:t>Adding Virtual Hosts in Apache</a:t>
            </a:r>
            <a:endParaRPr lang="en-US" sz="2000" u="sng" dirty="0" smtClean="0"/>
          </a:p>
          <a:p>
            <a:pPr marL="0" indent="0">
              <a:buNone/>
            </a:pPr>
            <a:endParaRPr lang="en-US" sz="1600" dirty="0" smtClean="0"/>
          </a:p>
          <a:p>
            <a:pPr marL="0" indent="0">
              <a:buNone/>
            </a:pPr>
            <a:endParaRPr lang="en-US" sz="1600" dirty="0"/>
          </a:p>
          <a:p>
            <a:pPr marL="0" lvl="0" indent="0">
              <a:buNone/>
              <a:tabLst>
                <a:tab pos="225425" algn="l"/>
              </a:tabLst>
            </a:pPr>
            <a:endParaRPr lang="en-US" sz="1400" dirty="0" smtClean="0"/>
          </a:p>
          <a:p>
            <a:pPr marL="0" lvl="0" indent="0">
              <a:buNone/>
              <a:tabLst>
                <a:tab pos="225425" algn="l"/>
              </a:tabLst>
            </a:pPr>
            <a:endParaRPr lang="en-US" sz="1400" dirty="0"/>
          </a:p>
          <a:p>
            <a:pPr marL="0" lvl="0" indent="0">
              <a:buNone/>
              <a:tabLst>
                <a:tab pos="225425" algn="l"/>
              </a:tabLst>
            </a:pPr>
            <a:endParaRPr lang="en-US" sz="1400" dirty="0" smtClean="0"/>
          </a:p>
          <a:p>
            <a:pPr marL="0" indent="0">
              <a:buNone/>
              <a:tabLst>
                <a:tab pos="225425" algn="l"/>
              </a:tabLst>
            </a:pPr>
            <a:r>
              <a:rPr lang="en-US" sz="2000" dirty="0"/>
              <a:t>You are now ready to </a:t>
            </a:r>
            <a:r>
              <a:rPr lang="en-US" sz="2000" dirty="0" smtClean="0"/>
              <a:t>complete </a:t>
            </a:r>
            <a:r>
              <a:rPr lang="en-US" sz="2000" u="sng" dirty="0">
                <a:hlinkClick r:id="rId3" action="ppaction://hlinkfile"/>
              </a:rPr>
              <a:t>Activity 4: Configure HTTP Virtual </a:t>
            </a:r>
            <a:r>
              <a:rPr lang="en-US" sz="2000" u="sng" dirty="0" smtClean="0">
                <a:hlinkClick r:id="rId3" action="ppaction://hlinkfile"/>
              </a:rPr>
              <a:t>Hosts</a:t>
            </a:r>
            <a:r>
              <a:rPr lang="en-US" sz="2000" dirty="0" smtClean="0"/>
              <a:t>!</a:t>
            </a:r>
            <a:endParaRPr lang="en-US" sz="2000" dirty="0"/>
          </a:p>
          <a:p>
            <a:pPr marL="0" lvl="0" indent="0">
              <a:buNone/>
              <a:tabLst>
                <a:tab pos="225425" algn="l"/>
              </a:tabLst>
            </a:pPr>
            <a:endParaRPr lang="en-US" sz="1400" dirty="0"/>
          </a:p>
          <a:p>
            <a:pPr marL="0" lvl="0" indent="0">
              <a:buNone/>
              <a:tabLst>
                <a:tab pos="225425" algn="l"/>
              </a:tabLst>
            </a:pPr>
            <a:endParaRPr lang="en-US" sz="1400" dirty="0"/>
          </a:p>
          <a:p>
            <a:pPr marL="0" indent="0">
              <a:buNone/>
            </a:pPr>
            <a:endParaRPr lang="en-US" sz="1600" dirty="0"/>
          </a:p>
          <a:p>
            <a:endParaRPr lang="en-US" sz="1600" dirty="0"/>
          </a:p>
        </p:txBody>
      </p:sp>
      <p:sp>
        <p:nvSpPr>
          <p:cNvPr id="2" name="Title 1"/>
          <p:cNvSpPr>
            <a:spLocks noGrp="1"/>
          </p:cNvSpPr>
          <p:nvPr>
            <p:ph type="title"/>
          </p:nvPr>
        </p:nvSpPr>
        <p:spPr/>
        <p:txBody>
          <a:bodyPr/>
          <a:lstStyle/>
          <a:p>
            <a:r>
              <a:rPr lang="en-US" b="1" dirty="0"/>
              <a:t>6</a:t>
            </a:r>
            <a:r>
              <a:rPr lang="en-US" b="1" dirty="0" smtClean="0"/>
              <a:t>. </a:t>
            </a:r>
            <a:r>
              <a:rPr lang="en-US" b="1" dirty="0"/>
              <a:t>Configuring Virtual Hosts in Apache</a:t>
            </a:r>
            <a:br>
              <a:rPr lang="en-US" b="1" dirty="0"/>
            </a:br>
            <a:endParaRPr lang="en-US" dirty="0"/>
          </a:p>
        </p:txBody>
      </p:sp>
      <p:sp>
        <p:nvSpPr>
          <p:cNvPr id="5" name="TextBox 4"/>
          <p:cNvSpPr txBox="1"/>
          <p:nvPr/>
        </p:nvSpPr>
        <p:spPr>
          <a:xfrm>
            <a:off x="4648199" y="5638800"/>
            <a:ext cx="4056623" cy="1015663"/>
          </a:xfrm>
          <a:prstGeom prst="rect">
            <a:avLst/>
          </a:prstGeom>
          <a:noFill/>
        </p:spPr>
        <p:txBody>
          <a:bodyPr wrap="none" rtlCol="0">
            <a:spAutoFit/>
          </a:bodyPr>
          <a:lstStyle/>
          <a:p>
            <a:r>
              <a:rPr lang="en-US" sz="1400" i="1" dirty="0" smtClean="0"/>
              <a:t>Here’s something that might help! </a:t>
            </a:r>
            <a:endParaRPr lang="en-US" sz="1400" i="1" dirty="0"/>
          </a:p>
          <a:p>
            <a:pPr lvl="0"/>
            <a:r>
              <a:rPr lang="en-US" sz="1400" dirty="0"/>
              <a:t>Ubuntu Server Guide </a:t>
            </a:r>
            <a:br>
              <a:rPr lang="en-US" sz="1400" dirty="0"/>
            </a:br>
            <a:r>
              <a:rPr lang="en-US" sz="1400" u="sng" dirty="0">
                <a:hlinkClick r:id="rId4"/>
              </a:rPr>
              <a:t>https://help.ubuntu.com/lts/serverguide/index.html</a:t>
            </a:r>
            <a:r>
              <a:rPr lang="en-US" sz="1400" u="sng" dirty="0"/>
              <a:t> </a:t>
            </a:r>
            <a:endParaRPr lang="en-US" sz="1400" dirty="0"/>
          </a:p>
          <a:p>
            <a:endParaRPr lang="en-US" dirty="0"/>
          </a:p>
        </p:txBody>
      </p:sp>
      <p:pic>
        <p:nvPicPr>
          <p:cNvPr id="1026" name="Picture 2" descr="C:\Users\mike\AppData\Local\Microsoft\Windows\Temporary Internet Files\Content.IE5\SLYIYFL7\self-help1[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1376" y="5026378"/>
            <a:ext cx="970439" cy="978853"/>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7467600" y="457200"/>
            <a:ext cx="1079486" cy="457200"/>
            <a:chOff x="7315200" y="5878689"/>
            <a:chExt cx="1079486" cy="457200"/>
          </a:xfrm>
        </p:grpSpPr>
        <p:pic>
          <p:nvPicPr>
            <p:cNvPr id="7" name="Picture 2" descr="C:\Users\mike\AppData\Local\Microsoft\Windows\Temporary Internet Files\Content.IE5\J47L9XTJ\Back-small.svg[1].png">
              <a:hlinkClick r:id="rId6" action="ppaction://hlinksldjump"/>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2468713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6324600" cy="5105399"/>
          </a:xfrm>
        </p:spPr>
        <p:txBody>
          <a:bodyPr>
            <a:normAutofit/>
          </a:bodyPr>
          <a:lstStyle/>
          <a:p>
            <a:pPr marL="0" indent="0">
              <a:buNone/>
            </a:pPr>
            <a:r>
              <a:rPr lang="en-US" sz="1600" dirty="0"/>
              <a:t>Required files: </a:t>
            </a:r>
          </a:p>
          <a:p>
            <a:r>
              <a:rPr lang="en-US" sz="1600" dirty="0"/>
              <a:t>VMware Workstation Player </a:t>
            </a:r>
            <a:r>
              <a:rPr lang="en-US" sz="1600" u="sng" dirty="0">
                <a:hlinkClick r:id="rId2"/>
              </a:rPr>
              <a:t>https://my.vmware.com/web/vmware/free#desktop_end_user_computing/vmware_player/7_0|PLAYER-713|product_downloads</a:t>
            </a:r>
            <a:r>
              <a:rPr lang="en-US" sz="1600" u="sng" dirty="0"/>
              <a:t> </a:t>
            </a:r>
          </a:p>
          <a:p>
            <a:pPr lvl="0"/>
            <a:r>
              <a:rPr lang="en-US" sz="1600" dirty="0" smtClean="0"/>
              <a:t>Ubuntu </a:t>
            </a:r>
            <a:r>
              <a:rPr lang="en-US" sz="1600" dirty="0"/>
              <a:t>Server (</a:t>
            </a:r>
            <a:r>
              <a:rPr lang="en-US" sz="1600" i="1" u="sng" dirty="0"/>
              <a:t>Note</a:t>
            </a:r>
            <a:r>
              <a:rPr lang="en-US" sz="1600" dirty="0"/>
              <a:t>: Select Ubuntu 14.04.x LTS "PC (Intel x86) SERVER install CD")</a:t>
            </a:r>
            <a:br>
              <a:rPr lang="en-US" sz="1600" dirty="0"/>
            </a:br>
            <a:r>
              <a:rPr lang="en-US" sz="1600" u="sng" dirty="0">
                <a:hlinkClick r:id="rId3"/>
              </a:rPr>
              <a:t>http://releases.ubuntu.com/trusty/</a:t>
            </a:r>
            <a:endParaRPr lang="en-US" sz="1600" dirty="0"/>
          </a:p>
          <a:p>
            <a:pPr lvl="0"/>
            <a:r>
              <a:rPr lang="en-US" sz="1600" dirty="0" err="1"/>
              <a:t>PuTTY</a:t>
            </a:r>
            <a:r>
              <a:rPr lang="en-US" sz="1600" dirty="0"/>
              <a:t> (SSH client for Windows)</a:t>
            </a:r>
            <a:br>
              <a:rPr lang="en-US" sz="1600" dirty="0"/>
            </a:br>
            <a:r>
              <a:rPr lang="en-US" sz="1600" u="sng" dirty="0">
                <a:hlinkClick r:id="rId4"/>
              </a:rPr>
              <a:t>http://www.chiark.greenend.org.uk/~sgtatham/putty/download.html</a:t>
            </a:r>
            <a:r>
              <a:rPr lang="en-US" sz="1600" dirty="0"/>
              <a:t> </a:t>
            </a:r>
          </a:p>
          <a:p>
            <a:pPr lvl="0"/>
            <a:r>
              <a:rPr lang="en-US" sz="1600" dirty="0" err="1" smtClean="0"/>
              <a:t>WinSCP</a:t>
            </a:r>
            <a:r>
              <a:rPr lang="en-US" sz="1600" dirty="0" smtClean="0"/>
              <a:t> </a:t>
            </a:r>
            <a:r>
              <a:rPr lang="en-US" sz="1600" dirty="0"/>
              <a:t>(FTP client for Windows)</a:t>
            </a:r>
            <a:br>
              <a:rPr lang="en-US" sz="1600" dirty="0"/>
            </a:br>
            <a:r>
              <a:rPr lang="en-US" sz="1600" u="sng" dirty="0">
                <a:hlinkClick r:id="rId5"/>
              </a:rPr>
              <a:t>https://winscp.net/eng/download.php</a:t>
            </a:r>
            <a:endParaRPr lang="en-US" sz="1600" dirty="0"/>
          </a:p>
          <a:p>
            <a:pPr marL="0" indent="0">
              <a:buNone/>
            </a:pPr>
            <a:endParaRPr lang="en-US" sz="1600" dirty="0" smtClean="0"/>
          </a:p>
          <a:p>
            <a:pPr marL="0" indent="0">
              <a:buNone/>
            </a:pPr>
            <a:r>
              <a:rPr lang="en-US" sz="1600" dirty="0" smtClean="0"/>
              <a:t>Supplemental </a:t>
            </a:r>
            <a:r>
              <a:rPr lang="en-US" sz="1600" dirty="0"/>
              <a:t>Resource: </a:t>
            </a:r>
          </a:p>
          <a:p>
            <a:pPr lvl="0"/>
            <a:r>
              <a:rPr lang="en-US" sz="1600" dirty="0"/>
              <a:t>Ubuntu Server Guide </a:t>
            </a:r>
            <a:br>
              <a:rPr lang="en-US" sz="1600" dirty="0"/>
            </a:br>
            <a:r>
              <a:rPr lang="en-US" sz="1600" u="sng" dirty="0">
                <a:hlinkClick r:id="rId6"/>
              </a:rPr>
              <a:t>https://help.ubuntu.com/lts/serverguide/index.html</a:t>
            </a:r>
            <a:endParaRPr lang="en-US" sz="1600" dirty="0"/>
          </a:p>
          <a:p>
            <a:pPr marL="457200" indent="-914400">
              <a:buNone/>
            </a:pPr>
            <a:endParaRPr lang="en-US" sz="1400" dirty="0"/>
          </a:p>
        </p:txBody>
      </p:sp>
      <p:sp>
        <p:nvSpPr>
          <p:cNvPr id="2" name="Title 1"/>
          <p:cNvSpPr>
            <a:spLocks noGrp="1"/>
          </p:cNvSpPr>
          <p:nvPr>
            <p:ph type="title"/>
          </p:nvPr>
        </p:nvSpPr>
        <p:spPr>
          <a:xfrm>
            <a:off x="990600" y="304800"/>
            <a:ext cx="1828800" cy="990600"/>
          </a:xfrm>
        </p:spPr>
        <p:txBody>
          <a:bodyPr>
            <a:normAutofit/>
          </a:bodyPr>
          <a:lstStyle/>
          <a:p>
            <a:r>
              <a:rPr lang="en-US" dirty="0" smtClean="0"/>
              <a:t>Appendix</a:t>
            </a:r>
            <a:endParaRPr lang="en-US" dirty="0"/>
          </a:p>
        </p:txBody>
      </p:sp>
      <p:grpSp>
        <p:nvGrpSpPr>
          <p:cNvPr id="4" name="Group 3"/>
          <p:cNvGrpSpPr/>
          <p:nvPr/>
        </p:nvGrpSpPr>
        <p:grpSpPr>
          <a:xfrm>
            <a:off x="7467600" y="457200"/>
            <a:ext cx="1079486" cy="457200"/>
            <a:chOff x="7315200" y="5878689"/>
            <a:chExt cx="1079486" cy="457200"/>
          </a:xfrm>
        </p:grpSpPr>
        <p:pic>
          <p:nvPicPr>
            <p:cNvPr id="5" name="Picture 2" descr="C:\Users\mike\AppData\Local\Microsoft\Windows\Temporary Internet Files\Content.IE5\J47L9XTJ\Back-small.svg[1].png">
              <a:hlinkClick r:id="rId7" action="ppaction://hlinksldjump"/>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36162647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6324600" cy="5105399"/>
          </a:xfrm>
        </p:spPr>
        <p:txBody>
          <a:bodyPr>
            <a:normAutofit fontScale="92500" lnSpcReduction="20000"/>
          </a:bodyPr>
          <a:lstStyle/>
          <a:p>
            <a:pPr marL="457200" indent="-914400">
              <a:buNone/>
            </a:pPr>
            <a:r>
              <a:rPr lang="en-US" sz="1500" dirty="0" smtClean="0"/>
              <a:t>Apache </a:t>
            </a:r>
            <a:r>
              <a:rPr lang="en-US" sz="1500" dirty="0"/>
              <a:t>Software Foundation. (2015). </a:t>
            </a:r>
            <a:r>
              <a:rPr lang="en-US" sz="1500" i="1" dirty="0"/>
              <a:t>Name-based virtual host support</a:t>
            </a:r>
            <a:r>
              <a:rPr lang="en-US" sz="1500" dirty="0"/>
              <a:t>. Retrieved from </a:t>
            </a:r>
            <a:r>
              <a:rPr lang="en-US" sz="1500" u="sng" dirty="0">
                <a:hlinkClick r:id="rId2"/>
              </a:rPr>
              <a:t>https://httpd.apache.org/docs/2.4/vhosts/name-based.html</a:t>
            </a:r>
            <a:r>
              <a:rPr lang="en-US" sz="1500" dirty="0"/>
              <a:t>  </a:t>
            </a:r>
          </a:p>
          <a:p>
            <a:pPr marL="457200" indent="-914400">
              <a:buNone/>
            </a:pPr>
            <a:r>
              <a:rPr lang="en-US" sz="1500" dirty="0"/>
              <a:t>Apache Software Foundation. (2015). </a:t>
            </a:r>
            <a:r>
              <a:rPr lang="en-US" sz="1500" i="1" dirty="0" err="1"/>
              <a:t>VirtualHost</a:t>
            </a:r>
            <a:r>
              <a:rPr lang="en-US" sz="1500" i="1" dirty="0"/>
              <a:t> examples</a:t>
            </a:r>
            <a:r>
              <a:rPr lang="en-US" sz="1500" dirty="0"/>
              <a:t>. Retrieved from </a:t>
            </a:r>
            <a:r>
              <a:rPr lang="en-US" sz="1500" u="sng" dirty="0">
                <a:hlinkClick r:id="rId3"/>
              </a:rPr>
              <a:t>http://httpd.apache.org/docs/2.4/vhosts/examples.html</a:t>
            </a:r>
            <a:r>
              <a:rPr lang="en-US" sz="1500" dirty="0"/>
              <a:t>    </a:t>
            </a:r>
          </a:p>
          <a:p>
            <a:pPr marL="457200" indent="-914400">
              <a:buNone/>
            </a:pPr>
            <a:r>
              <a:rPr lang="en-US" sz="1500" dirty="0"/>
              <a:t>Bacon, J. (2005). </a:t>
            </a:r>
            <a:r>
              <a:rPr lang="en-US" sz="1500" i="1" dirty="0"/>
              <a:t>Introduction to LAMP technology: Explore the open source web development platform</a:t>
            </a:r>
            <a:r>
              <a:rPr lang="en-US" sz="1500" dirty="0"/>
              <a:t>. Retrieved from IBM </a:t>
            </a:r>
            <a:r>
              <a:rPr lang="en-US" sz="1500" dirty="0" err="1"/>
              <a:t>developerWorks</a:t>
            </a:r>
            <a:r>
              <a:rPr lang="en-US" sz="1500" dirty="0"/>
              <a:t>: </a:t>
            </a:r>
            <a:r>
              <a:rPr lang="en-US" sz="1500" u="sng" dirty="0">
                <a:hlinkClick r:id="rId4"/>
              </a:rPr>
              <a:t>http://www.ibm.com/developerworks/web/tutorials/wa-lamp/wa-lamp-pdf.pdf</a:t>
            </a:r>
            <a:r>
              <a:rPr lang="en-US" sz="1500" dirty="0"/>
              <a:t> </a:t>
            </a:r>
          </a:p>
          <a:p>
            <a:pPr marL="457200" indent="-914400">
              <a:buNone/>
            </a:pPr>
            <a:r>
              <a:rPr lang="en-US" sz="1500" dirty="0"/>
              <a:t>Dougherty, D. (2001, January). </a:t>
            </a:r>
            <a:r>
              <a:rPr lang="en-US" sz="1500" i="1" dirty="0"/>
              <a:t>LAMP: The open source web platform</a:t>
            </a:r>
            <a:r>
              <a:rPr lang="en-US" sz="1500" dirty="0"/>
              <a:t>. Retrieved from OnLAMP.com: </a:t>
            </a:r>
            <a:r>
              <a:rPr lang="en-US" sz="1500" u="sng" dirty="0">
                <a:hlinkClick r:id="rId5"/>
              </a:rPr>
              <a:t>http://www.onlamp.com/pub/a/onlamp/2001/01/25/lamp.html</a:t>
            </a:r>
            <a:r>
              <a:rPr lang="en-US" sz="1500" dirty="0"/>
              <a:t> </a:t>
            </a:r>
          </a:p>
          <a:p>
            <a:pPr marL="457200" indent="-914400">
              <a:buNone/>
            </a:pPr>
            <a:r>
              <a:rPr lang="en-US" sz="1500" dirty="0" err="1"/>
              <a:t>Garrels</a:t>
            </a:r>
            <a:r>
              <a:rPr lang="en-US" sz="1500" dirty="0"/>
              <a:t>, M. (2008). General overview of the Linux file system. In </a:t>
            </a:r>
            <a:r>
              <a:rPr lang="en-US" sz="1500" i="1" dirty="0"/>
              <a:t>Introduction to Linux: A hands on guide</a:t>
            </a:r>
            <a:r>
              <a:rPr lang="en-US" sz="1500" dirty="0"/>
              <a:t>. Retrieved from </a:t>
            </a:r>
            <a:r>
              <a:rPr lang="en-US" sz="1500" u="sng" dirty="0">
                <a:hlinkClick r:id="rId6"/>
              </a:rPr>
              <a:t>http://tldp.org/LDP/intro-linux/html/sect_03_01.html</a:t>
            </a:r>
            <a:r>
              <a:rPr lang="en-US" sz="1500" dirty="0"/>
              <a:t>  </a:t>
            </a:r>
          </a:p>
          <a:p>
            <a:pPr marL="457200" indent="-914400">
              <a:buNone/>
            </a:pPr>
            <a:r>
              <a:rPr lang="en-US" sz="1500" dirty="0"/>
              <a:t>Grub2 (</a:t>
            </a:r>
            <a:r>
              <a:rPr lang="en-US" sz="1500" dirty="0" err="1"/>
              <a:t>n.d.</a:t>
            </a:r>
            <a:r>
              <a:rPr lang="en-US" sz="1500" dirty="0"/>
              <a:t>). In </a:t>
            </a:r>
            <a:r>
              <a:rPr lang="en-US" sz="1500" i="1" dirty="0"/>
              <a:t>Community Help Wiki</a:t>
            </a:r>
            <a:r>
              <a:rPr lang="en-US" sz="1500" dirty="0"/>
              <a:t>. Retrieved December 5, 2015, from https://help.ubuntu.com/community/Grub2 </a:t>
            </a:r>
          </a:p>
          <a:p>
            <a:pPr marL="457200" indent="-914400">
              <a:buNone/>
            </a:pPr>
            <a:r>
              <a:rPr lang="en-US" sz="1500" dirty="0" err="1"/>
              <a:t>Gunthorpe</a:t>
            </a:r>
            <a:r>
              <a:rPr lang="en-US" sz="1500" dirty="0"/>
              <a:t>, J. (</a:t>
            </a:r>
            <a:r>
              <a:rPr lang="en-US" sz="1500" dirty="0" err="1"/>
              <a:t>n.d.</a:t>
            </a:r>
            <a:r>
              <a:rPr lang="en-US" sz="1500" dirty="0"/>
              <a:t>). Apt-get - APT package handling utility: Command-line interface. In </a:t>
            </a:r>
            <a:r>
              <a:rPr lang="en-US" sz="1500" i="1" dirty="0"/>
              <a:t>Ubuntu manuals</a:t>
            </a:r>
            <a:r>
              <a:rPr lang="en-US" sz="1500" dirty="0"/>
              <a:t>. Retrieved December 5, 2015, from </a:t>
            </a:r>
            <a:r>
              <a:rPr lang="en-US" sz="1500" u="sng" dirty="0">
                <a:hlinkClick r:id="rId7"/>
              </a:rPr>
              <a:t>http://manpages.ubuntu.com/manpages/saucy/man8/apt-get.8.html</a:t>
            </a:r>
            <a:r>
              <a:rPr lang="en-US" sz="1500" dirty="0"/>
              <a:t> </a:t>
            </a:r>
          </a:p>
          <a:p>
            <a:pPr marL="457200" indent="-914400">
              <a:buNone/>
            </a:pPr>
            <a:r>
              <a:rPr lang="en-US" sz="1500" dirty="0" err="1"/>
              <a:t>Heng</a:t>
            </a:r>
            <a:r>
              <a:rPr lang="en-US" sz="1500" dirty="0"/>
              <a:t>, C. (2014, January). </a:t>
            </a:r>
            <a:r>
              <a:rPr lang="en-US" sz="1500" i="1" dirty="0"/>
              <a:t>How to install and configure PHP 5 to run with Apache on Windows</a:t>
            </a:r>
            <a:r>
              <a:rPr lang="en-US" sz="1500" dirty="0"/>
              <a:t>. Retrieved from TheSiteWizard.com: </a:t>
            </a:r>
            <a:r>
              <a:rPr lang="en-US" sz="1500" u="sng" dirty="0">
                <a:hlinkClick r:id="rId8"/>
              </a:rPr>
              <a:t>http://</a:t>
            </a:r>
            <a:r>
              <a:rPr lang="en-US" sz="1500" u="sng" dirty="0" smtClean="0">
                <a:hlinkClick r:id="rId8"/>
              </a:rPr>
              <a:t>www.thesitewizard.com/php/install-php-5-apache-windows.shtml</a:t>
            </a:r>
            <a:endParaRPr lang="en-US" sz="1500" u="sng" dirty="0" smtClean="0"/>
          </a:p>
          <a:p>
            <a:pPr marL="457200" indent="-914400">
              <a:buNone/>
            </a:pPr>
            <a:r>
              <a:rPr lang="en-US" sz="1500" dirty="0" err="1" smtClean="0"/>
              <a:t>Netcraft</a:t>
            </a:r>
            <a:r>
              <a:rPr lang="en-US" sz="1500" dirty="0" smtClean="0"/>
              <a:t>. (2015, January). </a:t>
            </a:r>
            <a:r>
              <a:rPr lang="en-US" sz="1500" i="1" dirty="0" smtClean="0"/>
              <a:t>January 2015 web server survey. </a:t>
            </a:r>
            <a:r>
              <a:rPr lang="en-US" sz="1500" dirty="0" smtClean="0"/>
              <a:t>Retrieved from </a:t>
            </a:r>
            <a:r>
              <a:rPr lang="en-US" sz="1500" u="sng" dirty="0" smtClean="0">
                <a:hlinkClick r:id="rId9"/>
              </a:rPr>
              <a:t>http://news.netcraft.com/archives/2015/01/15/january-2015-web-server-survey.html</a:t>
            </a:r>
            <a:endParaRPr lang="en-US" sz="1500" dirty="0" smtClean="0"/>
          </a:p>
          <a:p>
            <a:pPr marL="457200" indent="-914400">
              <a:buNone/>
            </a:pPr>
            <a:endParaRPr lang="en-US" sz="1400" dirty="0"/>
          </a:p>
        </p:txBody>
      </p:sp>
      <p:sp>
        <p:nvSpPr>
          <p:cNvPr id="2" name="Title 1"/>
          <p:cNvSpPr>
            <a:spLocks noGrp="1"/>
          </p:cNvSpPr>
          <p:nvPr>
            <p:ph type="title"/>
          </p:nvPr>
        </p:nvSpPr>
        <p:spPr>
          <a:xfrm>
            <a:off x="990600" y="304800"/>
            <a:ext cx="1828800" cy="990600"/>
          </a:xfrm>
        </p:spPr>
        <p:txBody>
          <a:bodyPr>
            <a:normAutofit/>
          </a:bodyPr>
          <a:lstStyle/>
          <a:p>
            <a:r>
              <a:rPr lang="en-US" dirty="0" smtClean="0"/>
              <a:t>References</a:t>
            </a:r>
            <a:endParaRPr lang="en-US" dirty="0"/>
          </a:p>
        </p:txBody>
      </p:sp>
      <p:grpSp>
        <p:nvGrpSpPr>
          <p:cNvPr id="4" name="Group 3"/>
          <p:cNvGrpSpPr/>
          <p:nvPr/>
        </p:nvGrpSpPr>
        <p:grpSpPr>
          <a:xfrm>
            <a:off x="7055584" y="5963356"/>
            <a:ext cx="1153416" cy="457200"/>
            <a:chOff x="7315200" y="5878689"/>
            <a:chExt cx="1153416" cy="457200"/>
          </a:xfrm>
        </p:grpSpPr>
        <p:pic>
          <p:nvPicPr>
            <p:cNvPr id="5" name="Picture 2" descr="C:\Users\mike\AppData\Local\Microsoft\Windows\Temporary Internet Files\Content.IE5\J47L9XTJ\Back-small.svg[1].png">
              <a:hlinkClick r:id="rId10" action="ppaction://hlinksldjump"/>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scene3d>
              <a:camera prst="orthographicFront">
                <a:rot lat="0" lon="10800000" rev="0"/>
              </a:camera>
              <a:lightRig rig="threePt" dir="t"/>
            </a:scene3d>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772400" y="5922623"/>
              <a:ext cx="696216" cy="369332"/>
            </a:xfrm>
            <a:prstGeom prst="rect">
              <a:avLst/>
            </a:prstGeom>
            <a:noFill/>
          </p:spPr>
          <p:txBody>
            <a:bodyPr wrap="none" rtlCol="0">
              <a:spAutoFit/>
            </a:bodyPr>
            <a:lstStyle/>
            <a:p>
              <a:r>
                <a:rPr lang="en-US" dirty="0" smtClean="0">
                  <a:solidFill>
                    <a:schemeClr val="accent2">
                      <a:lumMod val="50000"/>
                    </a:schemeClr>
                  </a:solidFill>
                </a:rPr>
                <a:t>More</a:t>
              </a:r>
              <a:endParaRPr lang="en-US" dirty="0">
                <a:solidFill>
                  <a:schemeClr val="accent2">
                    <a:lumMod val="50000"/>
                  </a:schemeClr>
                </a:solidFill>
              </a:endParaRPr>
            </a:p>
          </p:txBody>
        </p:sp>
      </p:grpSp>
    </p:spTree>
    <p:extLst>
      <p:ext uri="{BB962C8B-B14F-4D97-AF65-F5344CB8AC3E}">
        <p14:creationId xmlns:p14="http://schemas.microsoft.com/office/powerpoint/2010/main" val="2947010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6324600" cy="5105399"/>
          </a:xfrm>
        </p:spPr>
        <p:txBody>
          <a:bodyPr>
            <a:normAutofit fontScale="92500" lnSpcReduction="10000"/>
          </a:bodyPr>
          <a:lstStyle/>
          <a:p>
            <a:pPr marL="463550" indent="-463550">
              <a:buNone/>
            </a:pPr>
            <a:r>
              <a:rPr lang="en-US" sz="1500" dirty="0"/>
              <a:t>Remnant, S. (</a:t>
            </a:r>
            <a:r>
              <a:rPr lang="en-US" sz="1500" dirty="0" err="1"/>
              <a:t>n.d.</a:t>
            </a:r>
            <a:r>
              <a:rPr lang="en-US" sz="1500" dirty="0"/>
              <a:t>). Reboot, halt, </a:t>
            </a:r>
            <a:r>
              <a:rPr lang="en-US" sz="1500" dirty="0" err="1"/>
              <a:t>poweroff</a:t>
            </a:r>
            <a:r>
              <a:rPr lang="en-US" sz="1500" dirty="0"/>
              <a:t> - reboot or stop the system. In </a:t>
            </a:r>
            <a:r>
              <a:rPr lang="en-US" sz="1500" i="1" dirty="0"/>
              <a:t>Ubuntu manuals</a:t>
            </a:r>
            <a:r>
              <a:rPr lang="en-US" sz="1500" dirty="0"/>
              <a:t>. Retrieved December 5, 2015, from </a:t>
            </a:r>
            <a:r>
              <a:rPr lang="en-US" sz="1500" u="sng" dirty="0">
                <a:hlinkClick r:id="rId2"/>
              </a:rPr>
              <a:t>http://manpages.ubuntu.com/manpages/precise/en/man8/poweroff.8.html</a:t>
            </a:r>
            <a:r>
              <a:rPr lang="en-US" sz="1500" dirty="0"/>
              <a:t>  </a:t>
            </a:r>
          </a:p>
          <a:p>
            <a:pPr marL="463550" indent="-463550">
              <a:buNone/>
            </a:pPr>
            <a:r>
              <a:rPr lang="en-US" sz="1500" dirty="0"/>
              <a:t>Ubuntu. (</a:t>
            </a:r>
            <a:r>
              <a:rPr lang="en-US" sz="1500" dirty="0" err="1"/>
              <a:t>n.d.</a:t>
            </a:r>
            <a:r>
              <a:rPr lang="en-US" sz="1500" dirty="0"/>
              <a:t>). </a:t>
            </a:r>
            <a:r>
              <a:rPr lang="en-US" sz="1500" i="1" dirty="0"/>
              <a:t>Advanced Installation</a:t>
            </a:r>
            <a:r>
              <a:rPr lang="en-US" sz="1500" dirty="0"/>
              <a:t>. Retrieved from </a:t>
            </a:r>
            <a:r>
              <a:rPr lang="en-US" sz="1500" u="sng" dirty="0">
                <a:hlinkClick r:id="rId3"/>
              </a:rPr>
              <a:t>https://help.ubuntu.com/lts/serverguide/advanced-installation.html#lvm</a:t>
            </a:r>
            <a:r>
              <a:rPr lang="en-US" sz="1500" dirty="0"/>
              <a:t>  </a:t>
            </a:r>
          </a:p>
          <a:p>
            <a:pPr marL="463550" indent="-463550">
              <a:buNone/>
            </a:pPr>
            <a:r>
              <a:rPr lang="en-US" sz="1500" dirty="0"/>
              <a:t>Ubuntu. (</a:t>
            </a:r>
            <a:r>
              <a:rPr lang="en-US" sz="1500" dirty="0" err="1"/>
              <a:t>n.d.</a:t>
            </a:r>
            <a:r>
              <a:rPr lang="en-US" sz="1500" dirty="0"/>
              <a:t>). </a:t>
            </a:r>
            <a:r>
              <a:rPr lang="en-US" sz="1500" i="1" dirty="0"/>
              <a:t>Apt-Get</a:t>
            </a:r>
            <a:r>
              <a:rPr lang="en-US" sz="1500" dirty="0"/>
              <a:t>. Retrieved from </a:t>
            </a:r>
            <a:r>
              <a:rPr lang="en-US" sz="1500" u="sng" dirty="0">
                <a:hlinkClick r:id="rId4"/>
              </a:rPr>
              <a:t>https://help.ubuntu.com/lts/serverguide/apt-get.html</a:t>
            </a:r>
            <a:endParaRPr lang="en-US" sz="1500" dirty="0"/>
          </a:p>
          <a:p>
            <a:pPr marL="463550" indent="-463550">
              <a:buNone/>
            </a:pPr>
            <a:r>
              <a:rPr lang="en-US" sz="1500" dirty="0"/>
              <a:t>Ubuntu. (</a:t>
            </a:r>
            <a:r>
              <a:rPr lang="en-US" sz="1500" dirty="0" err="1"/>
              <a:t>n.d.</a:t>
            </a:r>
            <a:r>
              <a:rPr lang="en-US" sz="1500" dirty="0"/>
              <a:t>). </a:t>
            </a:r>
            <a:r>
              <a:rPr lang="en-US" sz="1500" i="1" dirty="0"/>
              <a:t>HTTPD – Apache2 Web Server</a:t>
            </a:r>
            <a:r>
              <a:rPr lang="en-US" sz="1500" dirty="0"/>
              <a:t>. Retrieved from </a:t>
            </a:r>
            <a:r>
              <a:rPr lang="en-US" sz="1500" u="sng" dirty="0">
                <a:hlinkClick r:id="rId5"/>
              </a:rPr>
              <a:t>https://help.ubuntu.com/lts/serverguide/httpd.html</a:t>
            </a:r>
            <a:endParaRPr lang="en-US" sz="1500" dirty="0"/>
          </a:p>
          <a:p>
            <a:pPr marL="463550" indent="-463550">
              <a:buNone/>
            </a:pPr>
            <a:r>
              <a:rPr lang="en-US" sz="1500" dirty="0"/>
              <a:t>Ubuntu. (</a:t>
            </a:r>
            <a:r>
              <a:rPr lang="en-US" sz="1500" dirty="0" err="1"/>
              <a:t>n.d.</a:t>
            </a:r>
            <a:r>
              <a:rPr lang="en-US" sz="1500" dirty="0"/>
              <a:t>). </a:t>
            </a:r>
            <a:r>
              <a:rPr lang="en-US" sz="1500" i="1" dirty="0"/>
              <a:t>MySQL</a:t>
            </a:r>
            <a:r>
              <a:rPr lang="en-US" sz="1500" dirty="0"/>
              <a:t>. Retrieved from </a:t>
            </a:r>
            <a:r>
              <a:rPr lang="en-US" sz="1500" u="sng" dirty="0">
                <a:hlinkClick r:id="rId6"/>
              </a:rPr>
              <a:t>https://help.ubuntu.com/lts/serverguide/mysql.html</a:t>
            </a:r>
            <a:endParaRPr lang="en-US" sz="1500" dirty="0"/>
          </a:p>
          <a:p>
            <a:pPr marL="463550" indent="-463550">
              <a:buNone/>
            </a:pPr>
            <a:r>
              <a:rPr lang="en-US" sz="1500" dirty="0"/>
              <a:t>Ubuntu. (</a:t>
            </a:r>
            <a:r>
              <a:rPr lang="en-US" sz="1500" dirty="0" err="1"/>
              <a:t>n.d.</a:t>
            </a:r>
            <a:r>
              <a:rPr lang="en-US" sz="1500" dirty="0"/>
              <a:t>). </a:t>
            </a:r>
            <a:r>
              <a:rPr lang="en-US" sz="1500" i="1" dirty="0" err="1"/>
              <a:t>OpenSSH</a:t>
            </a:r>
            <a:r>
              <a:rPr lang="en-US" sz="1500" i="1" dirty="0"/>
              <a:t> Server</a:t>
            </a:r>
            <a:r>
              <a:rPr lang="en-US" sz="1500" dirty="0"/>
              <a:t>. Retrieved from </a:t>
            </a:r>
            <a:r>
              <a:rPr lang="en-US" sz="1500" u="sng" dirty="0">
                <a:hlinkClick r:id="rId7"/>
              </a:rPr>
              <a:t>https://help.ubuntu.com/lts/serverguide/openssh-server.html</a:t>
            </a:r>
            <a:endParaRPr lang="en-US" sz="1500" dirty="0"/>
          </a:p>
          <a:p>
            <a:pPr marL="463550" indent="-463550">
              <a:buNone/>
            </a:pPr>
            <a:r>
              <a:rPr lang="en-US" sz="1500" dirty="0"/>
              <a:t>Ubuntu. (</a:t>
            </a:r>
            <a:r>
              <a:rPr lang="en-US" sz="1500" dirty="0" err="1"/>
              <a:t>n.d.</a:t>
            </a:r>
            <a:r>
              <a:rPr lang="en-US" sz="1500" dirty="0"/>
              <a:t>). </a:t>
            </a:r>
            <a:r>
              <a:rPr lang="en-US" sz="1500" i="1" dirty="0"/>
              <a:t>PHP5 – Scripting language</a:t>
            </a:r>
            <a:r>
              <a:rPr lang="en-US" sz="1500" dirty="0"/>
              <a:t>. Retrieved from </a:t>
            </a:r>
            <a:r>
              <a:rPr lang="en-US" sz="1500" u="sng" dirty="0">
                <a:hlinkClick r:id="rId8"/>
              </a:rPr>
              <a:t>https://help.ubuntu.com/lts/serverguide/php5.html</a:t>
            </a:r>
            <a:endParaRPr lang="en-US" sz="1500" dirty="0"/>
          </a:p>
          <a:p>
            <a:pPr marL="463550" indent="-463550">
              <a:buNone/>
            </a:pPr>
            <a:r>
              <a:rPr lang="en-US" sz="1500" dirty="0"/>
              <a:t>Ubuntu. (</a:t>
            </a:r>
            <a:r>
              <a:rPr lang="en-US" sz="1500" dirty="0" err="1"/>
              <a:t>n.d.</a:t>
            </a:r>
            <a:r>
              <a:rPr lang="en-US" sz="1500" dirty="0"/>
              <a:t>). </a:t>
            </a:r>
            <a:r>
              <a:rPr lang="en-US" sz="1500" i="1" dirty="0" err="1"/>
              <a:t>ProFTPD</a:t>
            </a:r>
            <a:r>
              <a:rPr lang="en-US" sz="1500" dirty="0"/>
              <a:t>. Retrieved from </a:t>
            </a:r>
            <a:r>
              <a:rPr lang="en-US" sz="1500" u="sng" dirty="0">
                <a:hlinkClick r:id="rId9"/>
              </a:rPr>
              <a:t>https://help.ubuntu.com/community/ProFTPD</a:t>
            </a:r>
            <a:endParaRPr lang="en-US" sz="1500" dirty="0"/>
          </a:p>
          <a:p>
            <a:pPr marL="463550" indent="-463550">
              <a:buNone/>
            </a:pPr>
            <a:r>
              <a:rPr lang="en-US" sz="1500" dirty="0"/>
              <a:t>Ubuntu. (</a:t>
            </a:r>
            <a:r>
              <a:rPr lang="en-US" sz="1500" dirty="0" err="1"/>
              <a:t>n.d.</a:t>
            </a:r>
            <a:r>
              <a:rPr lang="en-US" sz="1500" dirty="0"/>
              <a:t>). </a:t>
            </a:r>
            <a:r>
              <a:rPr lang="en-US" sz="1500" i="1" dirty="0"/>
              <a:t>Ubuntu Server Guide</a:t>
            </a:r>
            <a:r>
              <a:rPr lang="en-US" sz="1500" dirty="0"/>
              <a:t>. Retrieved from </a:t>
            </a:r>
            <a:r>
              <a:rPr lang="en-US" sz="1500" u="sng" dirty="0">
                <a:hlinkClick r:id="rId10"/>
              </a:rPr>
              <a:t>https://help.ubuntu.com/lts/serverguide/index.html</a:t>
            </a:r>
            <a:r>
              <a:rPr lang="en-US" sz="1500" dirty="0"/>
              <a:t>  </a:t>
            </a:r>
          </a:p>
          <a:p>
            <a:pPr marL="463550" indent="-463550">
              <a:buNone/>
            </a:pPr>
            <a:r>
              <a:rPr lang="en-US" sz="1500" dirty="0"/>
              <a:t>Ubuntu. (</a:t>
            </a:r>
            <a:r>
              <a:rPr lang="en-US" sz="1500" dirty="0" err="1"/>
              <a:t>n.d.</a:t>
            </a:r>
            <a:r>
              <a:rPr lang="en-US" sz="1500" dirty="0"/>
              <a:t>). </a:t>
            </a:r>
            <a:r>
              <a:rPr lang="en-US" sz="1500" i="1" dirty="0"/>
              <a:t>User management</a:t>
            </a:r>
            <a:r>
              <a:rPr lang="en-US" sz="1500" dirty="0"/>
              <a:t>. Retrieved from </a:t>
            </a:r>
            <a:r>
              <a:rPr lang="en-US" sz="1500" u="sng" dirty="0">
                <a:hlinkClick r:id="rId11"/>
              </a:rPr>
              <a:t>https://help.ubuntu.com/lts/serverguide/user-management.html</a:t>
            </a:r>
            <a:endParaRPr lang="en-US" sz="1500" dirty="0"/>
          </a:p>
          <a:p>
            <a:pPr marL="463550" indent="-463550">
              <a:buNone/>
            </a:pPr>
            <a:r>
              <a:rPr lang="en-US" sz="1500" dirty="0"/>
              <a:t>VMware. (2014). </a:t>
            </a:r>
            <a:r>
              <a:rPr lang="en-US" sz="1500" i="1" dirty="0"/>
              <a:t>Getting started with VMware Player</a:t>
            </a:r>
            <a:r>
              <a:rPr lang="en-US" sz="1500" dirty="0"/>
              <a:t>. Retrieved from </a:t>
            </a:r>
            <a:r>
              <a:rPr lang="en-US" sz="1500" u="sng" dirty="0">
                <a:hlinkClick r:id="rId12"/>
              </a:rPr>
              <a:t>http://www.vmware.com/pdf/desktop/vmware_player70.pdf</a:t>
            </a:r>
            <a:endParaRPr lang="en-US" sz="1500" dirty="0"/>
          </a:p>
          <a:p>
            <a:pPr marL="457200" indent="-914400">
              <a:buNone/>
            </a:pPr>
            <a:endParaRPr lang="en-US" sz="1400" dirty="0"/>
          </a:p>
        </p:txBody>
      </p:sp>
    </p:spTree>
    <p:extLst>
      <p:ext uri="{BB962C8B-B14F-4D97-AF65-F5344CB8AC3E}">
        <p14:creationId xmlns:p14="http://schemas.microsoft.com/office/powerpoint/2010/main" val="490065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3810000" cy="4343399"/>
          </a:xfrm>
        </p:spPr>
        <p:txBody>
          <a:bodyPr>
            <a:normAutofit/>
          </a:bodyPr>
          <a:lstStyle/>
          <a:p>
            <a:pPr lvl="0"/>
            <a:r>
              <a:rPr lang="en-US" sz="1400" b="1" dirty="0" smtClean="0">
                <a:solidFill>
                  <a:srgbClr val="FF0000"/>
                </a:solidFill>
              </a:rPr>
              <a:t>L</a:t>
            </a:r>
            <a:r>
              <a:rPr lang="en-US" sz="1400" dirty="0" smtClean="0"/>
              <a:t>inux</a:t>
            </a:r>
            <a:r>
              <a:rPr lang="en-US" sz="1400" dirty="0"/>
              <a:t>: Linux is the operating system on which the other components run. It is not required, as the other programs in LAMP are able to run on different operating systems, but Linux is traditionally associated with LAMP stacks and is often selected when a completely open-source software stack is desirable (Bacon, 2005</a:t>
            </a:r>
            <a:r>
              <a:rPr lang="en-US" sz="1400" dirty="0" smtClean="0"/>
              <a:t>).</a:t>
            </a:r>
          </a:p>
          <a:p>
            <a:pPr lvl="0"/>
            <a:endParaRPr lang="en-US" sz="1400" dirty="0"/>
          </a:p>
          <a:p>
            <a:pPr lvl="0"/>
            <a:r>
              <a:rPr lang="en-US" sz="1400" b="1" dirty="0">
                <a:solidFill>
                  <a:srgbClr val="FF0000"/>
                </a:solidFill>
              </a:rPr>
              <a:t>A</a:t>
            </a:r>
            <a:r>
              <a:rPr lang="en-US" sz="1400" dirty="0"/>
              <a:t>pache: Apache is the most used web server application on the Internet (</a:t>
            </a:r>
            <a:r>
              <a:rPr lang="en-US" sz="1400" dirty="0" err="1"/>
              <a:t>Netcraft</a:t>
            </a:r>
            <a:r>
              <a:rPr lang="en-US" sz="1400" dirty="0"/>
              <a:t>, 2015; Bacon, 2005). It is responsible for  returning web content to user’s requests. Apache executes server-side code, like that written using the PHP programming language, by invoking modules or CGI binaries when it encounters such code (</a:t>
            </a:r>
            <a:r>
              <a:rPr lang="en-US" sz="1400" dirty="0" err="1"/>
              <a:t>Heng</a:t>
            </a:r>
            <a:r>
              <a:rPr lang="en-US" sz="1400" dirty="0"/>
              <a:t>, 2014).</a:t>
            </a:r>
          </a:p>
          <a:p>
            <a:endParaRPr lang="en-US" dirty="0"/>
          </a:p>
        </p:txBody>
      </p:sp>
      <p:sp>
        <p:nvSpPr>
          <p:cNvPr id="4" name="Content Placeholder 2"/>
          <p:cNvSpPr txBox="1">
            <a:spLocks/>
          </p:cNvSpPr>
          <p:nvPr/>
        </p:nvSpPr>
        <p:spPr>
          <a:xfrm>
            <a:off x="4419600" y="1736130"/>
            <a:ext cx="4191000" cy="4436069"/>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r>
              <a:rPr lang="en-US" sz="1400" b="1" dirty="0">
                <a:solidFill>
                  <a:srgbClr val="FF0000"/>
                </a:solidFill>
              </a:rPr>
              <a:t>M</a:t>
            </a:r>
            <a:r>
              <a:rPr lang="en-US" sz="1400" dirty="0"/>
              <a:t>ySQL: MySQL is a database management system that handles the storage responsibilities in the LAMP platform</a:t>
            </a:r>
            <a:r>
              <a:rPr lang="en-US" sz="1400" dirty="0" smtClean="0"/>
              <a:t>.</a:t>
            </a:r>
          </a:p>
          <a:p>
            <a:endParaRPr lang="en-US" sz="1400" dirty="0"/>
          </a:p>
          <a:p>
            <a:endParaRPr lang="en-US" sz="1400" dirty="0" smtClean="0"/>
          </a:p>
          <a:p>
            <a:endParaRPr lang="en-US" sz="1400" dirty="0" smtClean="0"/>
          </a:p>
          <a:p>
            <a:r>
              <a:rPr lang="en-US" sz="1400" b="1" dirty="0" smtClean="0">
                <a:solidFill>
                  <a:srgbClr val="FF0000"/>
                </a:solidFill>
              </a:rPr>
              <a:t>P</a:t>
            </a:r>
            <a:r>
              <a:rPr lang="en-US" sz="1400" dirty="0" smtClean="0"/>
              <a:t>HP</a:t>
            </a:r>
            <a:r>
              <a:rPr lang="en-US" sz="1400" dirty="0"/>
              <a:t>: PHP is a popular programming language that can used to write dynamic code to access data stored in MySQL, write data to databases, and interact with the Linux operating system (Bacon, 2005).</a:t>
            </a:r>
            <a:r>
              <a:rPr lang="en-US" dirty="0"/>
              <a:t/>
            </a:r>
            <a:br>
              <a:rPr lang="en-US" dirty="0"/>
            </a:br>
            <a:endParaRPr lang="en-US" dirty="0"/>
          </a:p>
        </p:txBody>
      </p:sp>
      <p:sp>
        <p:nvSpPr>
          <p:cNvPr id="5" name="TextBox 4"/>
          <p:cNvSpPr txBox="1"/>
          <p:nvPr/>
        </p:nvSpPr>
        <p:spPr>
          <a:xfrm>
            <a:off x="533400" y="812800"/>
            <a:ext cx="6096000" cy="923330"/>
          </a:xfrm>
          <a:prstGeom prst="rect">
            <a:avLst/>
          </a:prstGeom>
          <a:noFill/>
        </p:spPr>
        <p:txBody>
          <a:bodyPr wrap="square" rtlCol="0">
            <a:spAutoFit/>
          </a:bodyPr>
          <a:lstStyle/>
          <a:p>
            <a:r>
              <a:rPr lang="en-US" dirty="0" smtClean="0"/>
              <a:t>The LAMP platform is made up of four components that work together to form a versatile software stack:</a:t>
            </a:r>
          </a:p>
          <a:p>
            <a:endParaRPr lang="en-US" dirty="0"/>
          </a:p>
        </p:txBody>
      </p:sp>
    </p:spTree>
    <p:extLst>
      <p:ext uri="{BB962C8B-B14F-4D97-AF65-F5344CB8AC3E}">
        <p14:creationId xmlns:p14="http://schemas.microsoft.com/office/powerpoint/2010/main" val="31395115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4419600" cy="5714999"/>
          </a:xfrm>
        </p:spPr>
        <p:txBody>
          <a:bodyPr>
            <a:normAutofit/>
          </a:bodyPr>
          <a:lstStyle/>
          <a:p>
            <a:pPr marL="0" indent="0">
              <a:buNone/>
            </a:pPr>
            <a:r>
              <a:rPr lang="en-US" sz="1400" dirty="0" smtClean="0"/>
              <a:t>Familiarity with LAMP configuration can help someone understand how this development platform works, and how it can be leveraged to start building powerful, dynamic web applications. </a:t>
            </a:r>
          </a:p>
          <a:p>
            <a:pPr marL="0" indent="0">
              <a:buNone/>
            </a:pPr>
            <a:endParaRPr lang="en-US" sz="1400" dirty="0" smtClean="0"/>
          </a:p>
          <a:p>
            <a:pPr marL="0" indent="0">
              <a:buNone/>
            </a:pPr>
            <a:endParaRPr lang="en-US" sz="1400" dirty="0"/>
          </a:p>
          <a:p>
            <a:pPr marL="0" indent="0">
              <a:buNone/>
            </a:pPr>
            <a:r>
              <a:rPr lang="en-US" sz="1400" dirty="0" smtClean="0"/>
              <a:t>This learning package is designed to expose the participant to LAMP components, one-at-a-time, through the use of text and video-based materials. </a:t>
            </a:r>
          </a:p>
          <a:p>
            <a:pPr marL="0" indent="0">
              <a:buNone/>
            </a:pPr>
            <a:endParaRPr lang="en-US" sz="1400" dirty="0"/>
          </a:p>
          <a:p>
            <a:pPr marL="0" indent="0">
              <a:buNone/>
            </a:pPr>
            <a:endParaRPr lang="en-US" sz="1400" dirty="0" smtClean="0"/>
          </a:p>
          <a:p>
            <a:pPr marL="0" indent="0">
              <a:buNone/>
            </a:pPr>
            <a:r>
              <a:rPr lang="en-US" sz="1400" dirty="0" smtClean="0"/>
              <a:t>The materials are constructed to enable the learner to fully participate in the tasks that are documented; activities are included that the participant can complete to solidify an understanding of how LAMP components work together to provide a capable system.  </a:t>
            </a:r>
          </a:p>
          <a:p>
            <a:endParaRPr lang="en-US" dirty="0"/>
          </a:p>
        </p:txBody>
      </p:sp>
      <p:sp>
        <p:nvSpPr>
          <p:cNvPr id="2" name="Title 1"/>
          <p:cNvSpPr>
            <a:spLocks noGrp="1"/>
          </p:cNvSpPr>
          <p:nvPr>
            <p:ph type="title"/>
          </p:nvPr>
        </p:nvSpPr>
        <p:spPr/>
        <p:txBody>
          <a:bodyPr/>
          <a:lstStyle/>
          <a:p>
            <a:endParaRPr lang="en-US" dirty="0"/>
          </a:p>
        </p:txBody>
      </p:sp>
      <p:pic>
        <p:nvPicPr>
          <p:cNvPr id="2050" name="Picture 2" descr="C:\Users\mike\AppData\Local\Microsoft\Windows\Temporary Internet Files\Content.IE5\SLYIYFL7\bigstock-Creative-lamp_220-183x3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0100" y="2209800"/>
            <a:ext cx="990600" cy="1623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440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defTabSz="465138">
              <a:buNone/>
            </a:pPr>
            <a:r>
              <a:rPr lang="en-US" dirty="0" smtClean="0"/>
              <a:t>1.	</a:t>
            </a:r>
            <a:r>
              <a:rPr lang="en-US" dirty="0" smtClean="0">
                <a:hlinkClick r:id="rId2" action="ppaction://hlinksldjump"/>
              </a:rPr>
              <a:t>Creating </a:t>
            </a:r>
            <a:r>
              <a:rPr lang="en-US" dirty="0">
                <a:hlinkClick r:id="rId2" action="ppaction://hlinksldjump"/>
              </a:rPr>
              <a:t>a virtual machine</a:t>
            </a:r>
            <a:endParaRPr lang="en-US" dirty="0"/>
          </a:p>
          <a:p>
            <a:pPr marL="0" indent="0" defTabSz="465138">
              <a:buNone/>
            </a:pPr>
            <a:r>
              <a:rPr lang="en-US" dirty="0" smtClean="0"/>
              <a:t>2.	</a:t>
            </a:r>
            <a:r>
              <a:rPr lang="en-US" dirty="0" smtClean="0">
                <a:hlinkClick r:id="rId3" action="ppaction://hlinksldjump"/>
              </a:rPr>
              <a:t>Installing </a:t>
            </a:r>
            <a:r>
              <a:rPr lang="en-US" dirty="0">
                <a:hlinkClick r:id="rId3" action="ppaction://hlinksldjump"/>
              </a:rPr>
              <a:t>Ubuntu Linux</a:t>
            </a:r>
            <a:endParaRPr lang="en-US" dirty="0"/>
          </a:p>
          <a:p>
            <a:pPr marL="0" indent="0" defTabSz="465138">
              <a:buNone/>
            </a:pPr>
            <a:r>
              <a:rPr lang="en-US" dirty="0" smtClean="0"/>
              <a:t>3. 	</a:t>
            </a:r>
            <a:r>
              <a:rPr lang="en-US" dirty="0" smtClean="0">
                <a:hlinkClick r:id="rId4" action="ppaction://hlinksldjump"/>
              </a:rPr>
              <a:t>Installing </a:t>
            </a:r>
            <a:r>
              <a:rPr lang="en-US" dirty="0">
                <a:hlinkClick r:id="rId4" action="ppaction://hlinksldjump"/>
              </a:rPr>
              <a:t>Apache web server and SSH</a:t>
            </a:r>
            <a:endParaRPr lang="en-US" dirty="0"/>
          </a:p>
          <a:p>
            <a:pPr marL="0" indent="0" defTabSz="465138">
              <a:buNone/>
            </a:pPr>
            <a:r>
              <a:rPr lang="en-US" dirty="0">
                <a:hlinkClick r:id="rId5" action="ppaction://hlinkfile"/>
              </a:rPr>
              <a:t>Activity 1: Install a web server and use remote terminal</a:t>
            </a:r>
            <a:endParaRPr lang="en-US" dirty="0"/>
          </a:p>
          <a:p>
            <a:pPr marL="0" indent="0" defTabSz="465138">
              <a:buNone/>
            </a:pPr>
            <a:r>
              <a:rPr lang="en-US" dirty="0" smtClean="0"/>
              <a:t>4. 	</a:t>
            </a:r>
            <a:r>
              <a:rPr lang="en-US" dirty="0" smtClean="0">
                <a:hlinkClick r:id="rId6" action="ppaction://hlinksldjump"/>
              </a:rPr>
              <a:t>Installing </a:t>
            </a:r>
            <a:r>
              <a:rPr lang="en-US" dirty="0">
                <a:hlinkClick r:id="rId6" action="ppaction://hlinksldjump"/>
              </a:rPr>
              <a:t>FTP services</a:t>
            </a:r>
            <a:endParaRPr lang="en-US" dirty="0"/>
          </a:p>
          <a:p>
            <a:pPr marL="0" indent="0" defTabSz="465138">
              <a:buNone/>
            </a:pPr>
            <a:r>
              <a:rPr lang="en-US" dirty="0">
                <a:hlinkClick r:id="rId7" action="ppaction://hlinkfile"/>
              </a:rPr>
              <a:t>Activity 2: Install and configure FTP services on a server</a:t>
            </a:r>
            <a:endParaRPr lang="en-US" dirty="0"/>
          </a:p>
          <a:p>
            <a:pPr marL="0" indent="0" defTabSz="465138">
              <a:buNone/>
            </a:pPr>
            <a:r>
              <a:rPr lang="en-US" dirty="0" smtClean="0"/>
              <a:t>5. 	</a:t>
            </a:r>
            <a:r>
              <a:rPr lang="en-US" dirty="0" smtClean="0">
                <a:hlinkClick r:id="rId8" action="ppaction://hlinksldjump"/>
              </a:rPr>
              <a:t>Installing </a:t>
            </a:r>
            <a:r>
              <a:rPr lang="en-US" dirty="0">
                <a:hlinkClick r:id="rId8" action="ppaction://hlinksldjump"/>
              </a:rPr>
              <a:t>MySQL and PHP</a:t>
            </a:r>
            <a:endParaRPr lang="en-US" dirty="0"/>
          </a:p>
          <a:p>
            <a:pPr marL="0" indent="0" defTabSz="465138">
              <a:buNone/>
            </a:pPr>
            <a:r>
              <a:rPr lang="en-US" dirty="0">
                <a:hlinkClick r:id="rId9" action="ppaction://hlinkfile"/>
              </a:rPr>
              <a:t>Activity 3: Install and use database services</a:t>
            </a:r>
            <a:endParaRPr lang="en-US" dirty="0"/>
          </a:p>
          <a:p>
            <a:pPr marL="0" indent="0" defTabSz="465138">
              <a:buNone/>
            </a:pPr>
            <a:r>
              <a:rPr lang="en-US" dirty="0" smtClean="0"/>
              <a:t>6. 	</a:t>
            </a:r>
            <a:r>
              <a:rPr lang="en-US" dirty="0" smtClean="0">
                <a:hlinkClick r:id="rId10" action="ppaction://hlinksldjump"/>
              </a:rPr>
              <a:t>Configuring </a:t>
            </a:r>
            <a:r>
              <a:rPr lang="en-US" dirty="0">
                <a:hlinkClick r:id="rId10" action="ppaction://hlinksldjump"/>
              </a:rPr>
              <a:t>Virtual Hosts in Apache</a:t>
            </a:r>
            <a:endParaRPr lang="en-US" dirty="0"/>
          </a:p>
          <a:p>
            <a:pPr marL="0" indent="0" defTabSz="465138">
              <a:buNone/>
            </a:pPr>
            <a:r>
              <a:rPr lang="en-US" dirty="0">
                <a:hlinkClick r:id="rId11" action="ppaction://hlinkfile"/>
              </a:rPr>
              <a:t>Activity 4: Configure HTTP Virtual Hosts</a:t>
            </a:r>
            <a:endParaRPr lang="en-US" dirty="0"/>
          </a:p>
          <a:p>
            <a:pPr marL="0" indent="0" defTabSz="465138">
              <a:buNone/>
            </a:pPr>
            <a:r>
              <a:rPr lang="en-US" dirty="0">
                <a:hlinkClick r:id="rId12" action="ppaction://hlinksldjump"/>
              </a:rPr>
              <a:t>Appendix</a:t>
            </a:r>
            <a:endParaRPr lang="en-US" dirty="0"/>
          </a:p>
          <a:p>
            <a:pPr marL="0" indent="0" defTabSz="465138">
              <a:buNone/>
            </a:pPr>
            <a:r>
              <a:rPr lang="en-US" dirty="0">
                <a:hlinkClick r:id="rId13" action="ppaction://hlinksldjump"/>
              </a:rPr>
              <a:t>References</a:t>
            </a:r>
            <a:r>
              <a:rPr lang="en-US" dirty="0"/>
              <a:t> </a:t>
            </a:r>
          </a:p>
          <a:p>
            <a:pPr defTabSz="465138"/>
            <a:endParaRPr lang="en-US" dirty="0"/>
          </a:p>
        </p:txBody>
      </p:sp>
      <p:sp>
        <p:nvSpPr>
          <p:cNvPr id="5" name="TextBox 4"/>
          <p:cNvSpPr txBox="1"/>
          <p:nvPr/>
        </p:nvSpPr>
        <p:spPr>
          <a:xfrm>
            <a:off x="6477000" y="2967335"/>
            <a:ext cx="1676400" cy="646331"/>
          </a:xfrm>
          <a:prstGeom prst="rect">
            <a:avLst/>
          </a:prstGeom>
          <a:noFill/>
        </p:spPr>
        <p:txBody>
          <a:bodyPr wrap="square" rtlCol="0">
            <a:spAutoFit/>
          </a:bodyPr>
          <a:lstStyle/>
          <a:p>
            <a:r>
              <a:rPr lang="en-US" i="1" dirty="0" smtClean="0">
                <a:solidFill>
                  <a:srgbClr val="FF0000"/>
                </a:solidFill>
              </a:rPr>
              <a:t>Click the links to access content</a:t>
            </a:r>
            <a:endParaRPr lang="en-US" i="1" dirty="0">
              <a:solidFill>
                <a:srgbClr val="FF0000"/>
              </a:solidFill>
            </a:endParaRPr>
          </a:p>
        </p:txBody>
      </p:sp>
      <p:pic>
        <p:nvPicPr>
          <p:cNvPr id="1026" name="Picture 2" descr="C:\Users\mike\AppData\Local\Microsoft\Windows\Temporary Internet Files\Content.IE5\8686N9IM\hand-308374_640[1].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911816" y="1752600"/>
            <a:ext cx="80676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1999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2000" dirty="0" smtClean="0"/>
              <a:t>Watch </a:t>
            </a:r>
            <a:r>
              <a:rPr lang="en-US" sz="2000" dirty="0"/>
              <a:t>the following video tutorial:</a:t>
            </a:r>
          </a:p>
          <a:p>
            <a:pPr marL="0" indent="0">
              <a:buNone/>
            </a:pPr>
            <a:r>
              <a:rPr lang="en-US" sz="2000" u="sng" dirty="0">
                <a:hlinkClick r:id="rId2" action="ppaction://hlinkfile"/>
              </a:rPr>
              <a:t>Create a VM (video tutorial</a:t>
            </a:r>
            <a:r>
              <a:rPr lang="en-US" sz="2000" u="sng" dirty="0" smtClean="0">
                <a:hlinkClick r:id="rId2" action="ppaction://hlinkfile"/>
              </a:rPr>
              <a:t>)</a:t>
            </a:r>
            <a:endParaRPr lang="en-US" sz="2000" u="sng" dirty="0" smtClean="0"/>
          </a:p>
          <a:p>
            <a:pPr marL="0" indent="0">
              <a:buNone/>
            </a:pPr>
            <a:endParaRPr lang="en-US" sz="1600" u="sng" dirty="0"/>
          </a:p>
          <a:p>
            <a:pPr marL="0" indent="0">
              <a:buNone/>
            </a:pPr>
            <a:endParaRPr lang="en-US" sz="1600" dirty="0" smtClean="0"/>
          </a:p>
          <a:p>
            <a:pPr marL="0" indent="0">
              <a:buNone/>
            </a:pPr>
            <a:endParaRPr lang="en-US" sz="1600" dirty="0"/>
          </a:p>
          <a:p>
            <a:pPr marL="0" indent="0">
              <a:buNone/>
            </a:pPr>
            <a:r>
              <a:rPr lang="en-US" sz="1200" dirty="0" smtClean="0"/>
              <a:t>To do this yourself, download </a:t>
            </a:r>
            <a:r>
              <a:rPr lang="en-US" sz="1200" dirty="0"/>
              <a:t>and install the following </a:t>
            </a:r>
            <a:r>
              <a:rPr lang="en-US" sz="1200" dirty="0" smtClean="0"/>
              <a:t>program </a:t>
            </a:r>
            <a:r>
              <a:rPr lang="en-US" sz="1200" dirty="0"/>
              <a:t>for use in this section: </a:t>
            </a:r>
          </a:p>
          <a:p>
            <a:pPr marL="0" lvl="0" indent="0">
              <a:buNone/>
            </a:pPr>
            <a:r>
              <a:rPr lang="en-US" sz="1200" dirty="0"/>
              <a:t>VMware Workstation Player </a:t>
            </a:r>
            <a:r>
              <a:rPr lang="en-US" sz="1200" u="sng" dirty="0">
                <a:hlinkClick r:id="rId3"/>
              </a:rPr>
              <a:t>https://my.vmware.com/web/vmware/free#desktop_end_user_computing/vmware_player/7_0|PLAYER-713|product_downloads</a:t>
            </a:r>
            <a:r>
              <a:rPr lang="en-US" sz="1200" u="sng" dirty="0"/>
              <a:t> </a:t>
            </a:r>
          </a:p>
          <a:p>
            <a:pPr marL="0" indent="0">
              <a:buNone/>
            </a:pPr>
            <a:endParaRPr lang="en-US" sz="1600" dirty="0"/>
          </a:p>
          <a:p>
            <a:endParaRPr lang="en-US" sz="1600" dirty="0" smtClean="0"/>
          </a:p>
          <a:p>
            <a:endParaRPr lang="en-US" sz="1600" dirty="0"/>
          </a:p>
          <a:p>
            <a:endParaRPr lang="en-US" sz="1600" dirty="0" smtClean="0"/>
          </a:p>
          <a:p>
            <a:endParaRPr lang="en-US" sz="1600" dirty="0"/>
          </a:p>
          <a:p>
            <a:endParaRPr lang="en-US" sz="1600" dirty="0"/>
          </a:p>
        </p:txBody>
      </p:sp>
      <p:sp>
        <p:nvSpPr>
          <p:cNvPr id="2" name="Title 1"/>
          <p:cNvSpPr>
            <a:spLocks noGrp="1"/>
          </p:cNvSpPr>
          <p:nvPr>
            <p:ph type="title"/>
          </p:nvPr>
        </p:nvSpPr>
        <p:spPr/>
        <p:txBody>
          <a:bodyPr/>
          <a:lstStyle/>
          <a:p>
            <a:r>
              <a:rPr lang="en-US" b="1" dirty="0"/>
              <a:t>1. </a:t>
            </a:r>
            <a:r>
              <a:rPr lang="en-US" b="1" dirty="0" smtClean="0"/>
              <a:t>Creating </a:t>
            </a:r>
            <a:r>
              <a:rPr lang="en-US" b="1" dirty="0"/>
              <a:t>a virtual machine</a:t>
            </a:r>
            <a:br>
              <a:rPr lang="en-US" b="1" dirty="0"/>
            </a:br>
            <a:endParaRPr lang="en-US" dirty="0"/>
          </a:p>
        </p:txBody>
      </p:sp>
      <p:grpSp>
        <p:nvGrpSpPr>
          <p:cNvPr id="5" name="Group 4"/>
          <p:cNvGrpSpPr/>
          <p:nvPr/>
        </p:nvGrpSpPr>
        <p:grpSpPr>
          <a:xfrm>
            <a:off x="7467600" y="457200"/>
            <a:ext cx="1079486" cy="457200"/>
            <a:chOff x="7315200" y="5878689"/>
            <a:chExt cx="1079486" cy="457200"/>
          </a:xfrm>
        </p:grpSpPr>
        <p:pic>
          <p:nvPicPr>
            <p:cNvPr id="3074" name="Picture 2" descr="C:\Users\mike\AppData\Local\Microsoft\Windows\Temporary Internet Files\Content.IE5\J47L9XTJ\Back-small.svg[1].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2468713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2000" dirty="0" smtClean="0"/>
              <a:t>Read </a:t>
            </a:r>
            <a:r>
              <a:rPr lang="en-US" sz="2000" dirty="0"/>
              <a:t>the following </a:t>
            </a:r>
            <a:r>
              <a:rPr lang="en-US" sz="2000" dirty="0" smtClean="0"/>
              <a:t>document:</a:t>
            </a:r>
            <a:endParaRPr lang="en-US" sz="2000" dirty="0"/>
          </a:p>
          <a:p>
            <a:pPr marL="0" indent="0">
              <a:buNone/>
            </a:pPr>
            <a:r>
              <a:rPr lang="en-US" sz="2000" u="sng" dirty="0">
                <a:hlinkClick r:id="rId2" action="ppaction://hlinkfile"/>
              </a:rPr>
              <a:t>Guided installation steps for Ubuntu Server</a:t>
            </a:r>
            <a:endParaRPr lang="en-US" sz="2000" u="sng" dirty="0" smtClean="0"/>
          </a:p>
          <a:p>
            <a:pPr marL="0" indent="0">
              <a:buNone/>
            </a:pPr>
            <a:endParaRPr lang="en-US" sz="1600" u="sng" dirty="0" smtClean="0"/>
          </a:p>
          <a:p>
            <a:pPr marL="0" indent="0">
              <a:buNone/>
            </a:pPr>
            <a:endParaRPr lang="en-US" sz="1600" dirty="0"/>
          </a:p>
          <a:p>
            <a:pPr marL="0" indent="0">
              <a:buNone/>
              <a:tabLst>
                <a:tab pos="225425" algn="l"/>
              </a:tabLst>
            </a:pPr>
            <a:r>
              <a:rPr lang="en-US" sz="1200" dirty="0" smtClean="0"/>
              <a:t>To do this yourself, download the </a:t>
            </a:r>
            <a:r>
              <a:rPr lang="en-US" sz="1200" dirty="0"/>
              <a:t>following </a:t>
            </a:r>
            <a:r>
              <a:rPr lang="en-US" sz="1200" dirty="0" smtClean="0"/>
              <a:t>files </a:t>
            </a:r>
            <a:r>
              <a:rPr lang="en-US" sz="1200" dirty="0"/>
              <a:t>for use in this section: </a:t>
            </a:r>
          </a:p>
          <a:p>
            <a:pPr marL="0" lvl="0" indent="0">
              <a:buNone/>
              <a:tabLst>
                <a:tab pos="225425" algn="l"/>
              </a:tabLst>
            </a:pPr>
            <a:r>
              <a:rPr lang="en-US" sz="1200" dirty="0"/>
              <a:t>	</a:t>
            </a:r>
            <a:r>
              <a:rPr lang="en-US" sz="1200" dirty="0" smtClean="0"/>
              <a:t>Ubuntu </a:t>
            </a:r>
            <a:r>
              <a:rPr lang="en-US" sz="1200" dirty="0"/>
              <a:t>Server </a:t>
            </a:r>
            <a:br>
              <a:rPr lang="en-US" sz="1200" dirty="0"/>
            </a:br>
            <a:r>
              <a:rPr lang="en-US" sz="1200" u="sng" dirty="0" smtClean="0">
                <a:hlinkClick r:id="rId3"/>
              </a:rPr>
              <a:t>http</a:t>
            </a:r>
            <a:r>
              <a:rPr lang="en-US" sz="1200" u="sng" dirty="0">
                <a:hlinkClick r:id="rId3"/>
              </a:rPr>
              <a:t>://releases.ubuntu.com/trusty/</a:t>
            </a:r>
            <a:r>
              <a:rPr lang="en-US" sz="1600" dirty="0"/>
              <a:t/>
            </a:r>
            <a:br>
              <a:rPr lang="en-US" sz="1600" dirty="0"/>
            </a:br>
            <a:endParaRPr lang="en-US" sz="1600" dirty="0" smtClean="0"/>
          </a:p>
          <a:p>
            <a:pPr marL="0" lvl="0" indent="0">
              <a:buNone/>
              <a:tabLst>
                <a:tab pos="225425" algn="l"/>
              </a:tabLst>
            </a:pPr>
            <a:r>
              <a:rPr lang="en-US" sz="1200" i="1" u="sng" dirty="0" smtClean="0"/>
              <a:t>Note</a:t>
            </a:r>
            <a:r>
              <a:rPr lang="en-US" sz="1200" dirty="0"/>
              <a:t>: Select Ubuntu 14.04.x LTS "PC (Intel x86) SERVER install </a:t>
            </a:r>
            <a:r>
              <a:rPr lang="en-US" sz="1200" dirty="0" smtClean="0"/>
              <a:t>CD“</a:t>
            </a:r>
          </a:p>
          <a:p>
            <a:pPr marL="0" lvl="0" indent="0">
              <a:buNone/>
              <a:tabLst>
                <a:tab pos="225425" algn="l"/>
              </a:tabLst>
            </a:pPr>
            <a:endParaRPr lang="en-US" sz="1400" dirty="0"/>
          </a:p>
          <a:p>
            <a:pPr marL="0" lvl="0" indent="0">
              <a:buNone/>
              <a:tabLst>
                <a:tab pos="225425" algn="l"/>
              </a:tabLst>
            </a:pPr>
            <a:endParaRPr lang="en-US" sz="1400" dirty="0" smtClean="0"/>
          </a:p>
          <a:p>
            <a:pPr marL="0" lvl="0" indent="0">
              <a:buNone/>
              <a:tabLst>
                <a:tab pos="225425" algn="l"/>
              </a:tabLst>
            </a:pPr>
            <a:endParaRPr lang="en-US" sz="1400" dirty="0"/>
          </a:p>
          <a:p>
            <a:pPr marL="0" lvl="0" indent="0">
              <a:buNone/>
              <a:tabLst>
                <a:tab pos="225425" algn="l"/>
              </a:tabLst>
            </a:pPr>
            <a:endParaRPr lang="en-US" sz="1400" dirty="0"/>
          </a:p>
          <a:p>
            <a:pPr marL="0" indent="0">
              <a:buNone/>
            </a:pPr>
            <a:endParaRPr lang="en-US" sz="1600" dirty="0"/>
          </a:p>
          <a:p>
            <a:endParaRPr lang="en-US" sz="1600" dirty="0"/>
          </a:p>
        </p:txBody>
      </p:sp>
      <p:sp>
        <p:nvSpPr>
          <p:cNvPr id="2" name="Title 1"/>
          <p:cNvSpPr>
            <a:spLocks noGrp="1"/>
          </p:cNvSpPr>
          <p:nvPr>
            <p:ph type="title"/>
          </p:nvPr>
        </p:nvSpPr>
        <p:spPr/>
        <p:txBody>
          <a:bodyPr/>
          <a:lstStyle/>
          <a:p>
            <a:r>
              <a:rPr lang="en-US" b="1" dirty="0"/>
              <a:t>2. Installing Ubuntu </a:t>
            </a:r>
            <a:r>
              <a:rPr lang="en-US" b="1" dirty="0" smtClean="0"/>
              <a:t/>
            </a:r>
            <a:br>
              <a:rPr lang="en-US" b="1" dirty="0" smtClean="0"/>
            </a:br>
            <a:r>
              <a:rPr lang="en-US" b="1" dirty="0" smtClean="0"/>
              <a:t>Linux</a:t>
            </a:r>
            <a:r>
              <a:rPr lang="en-US" b="1" dirty="0"/>
              <a:t/>
            </a:r>
            <a:br>
              <a:rPr lang="en-US" b="1" dirty="0"/>
            </a:br>
            <a:endParaRPr lang="en-US" dirty="0"/>
          </a:p>
        </p:txBody>
      </p:sp>
      <p:sp>
        <p:nvSpPr>
          <p:cNvPr id="5" name="TextBox 4"/>
          <p:cNvSpPr txBox="1"/>
          <p:nvPr/>
        </p:nvSpPr>
        <p:spPr>
          <a:xfrm>
            <a:off x="4648199" y="5638800"/>
            <a:ext cx="4056623" cy="1015663"/>
          </a:xfrm>
          <a:prstGeom prst="rect">
            <a:avLst/>
          </a:prstGeom>
          <a:noFill/>
        </p:spPr>
        <p:txBody>
          <a:bodyPr wrap="none" rtlCol="0">
            <a:spAutoFit/>
          </a:bodyPr>
          <a:lstStyle/>
          <a:p>
            <a:r>
              <a:rPr lang="en-US" sz="1400" i="1" dirty="0" smtClean="0"/>
              <a:t>Here’s something that might help! </a:t>
            </a:r>
            <a:endParaRPr lang="en-US" sz="1400" i="1" dirty="0"/>
          </a:p>
          <a:p>
            <a:pPr lvl="0"/>
            <a:r>
              <a:rPr lang="en-US" sz="1400" dirty="0"/>
              <a:t>Ubuntu Server Guide </a:t>
            </a:r>
            <a:br>
              <a:rPr lang="en-US" sz="1400" dirty="0"/>
            </a:br>
            <a:r>
              <a:rPr lang="en-US" sz="1400" u="sng" dirty="0">
                <a:hlinkClick r:id="rId4"/>
              </a:rPr>
              <a:t>https://help.ubuntu.com/lts/serverguide/index.html</a:t>
            </a:r>
            <a:r>
              <a:rPr lang="en-US" sz="1400" u="sng" dirty="0"/>
              <a:t> </a:t>
            </a:r>
            <a:endParaRPr lang="en-US" sz="1400" dirty="0"/>
          </a:p>
          <a:p>
            <a:endParaRPr lang="en-US" dirty="0"/>
          </a:p>
        </p:txBody>
      </p:sp>
      <p:pic>
        <p:nvPicPr>
          <p:cNvPr id="1026" name="Picture 2" descr="C:\Users\mike\AppData\Local\Microsoft\Windows\Temporary Internet Files\Content.IE5\SLYIYFL7\self-help1[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1376" y="5026378"/>
            <a:ext cx="970439" cy="978853"/>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7467600" y="457200"/>
            <a:ext cx="1079486" cy="457200"/>
            <a:chOff x="7315200" y="5878689"/>
            <a:chExt cx="1079486" cy="457200"/>
          </a:xfrm>
        </p:grpSpPr>
        <p:pic>
          <p:nvPicPr>
            <p:cNvPr id="7" name="Picture 2" descr="C:\Users\mike\AppData\Local\Microsoft\Windows\Temporary Internet Files\Content.IE5\J47L9XTJ\Back-small.svg[1].png">
              <a:hlinkClick r:id="rId6" action="ppaction://hlinksldjump"/>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24687132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2200" dirty="0"/>
              <a:t>Watch the following video tutorial:</a:t>
            </a:r>
          </a:p>
          <a:p>
            <a:pPr marL="0" lvl="0" indent="0">
              <a:buNone/>
            </a:pPr>
            <a:r>
              <a:rPr lang="en-US" sz="2200" u="sng" dirty="0">
                <a:hlinkClick r:id="rId2" action="ppaction://hlinkfile"/>
              </a:rPr>
              <a:t>Install Apache and SSH (video tutorial)</a:t>
            </a:r>
            <a:endParaRPr lang="en-US" sz="2200" dirty="0"/>
          </a:p>
          <a:p>
            <a:pPr marL="0" indent="0">
              <a:buNone/>
            </a:pPr>
            <a:endParaRPr lang="en-US" sz="1600" u="sng" dirty="0" smtClean="0"/>
          </a:p>
          <a:p>
            <a:pPr marL="0" indent="0">
              <a:buNone/>
            </a:pPr>
            <a:endParaRPr lang="en-US" sz="1600" dirty="0" smtClean="0"/>
          </a:p>
          <a:p>
            <a:pPr marL="0" indent="0">
              <a:buNone/>
            </a:pPr>
            <a:endParaRPr lang="en-US" sz="1600" dirty="0"/>
          </a:p>
          <a:p>
            <a:pPr marL="0" indent="0">
              <a:buNone/>
              <a:tabLst>
                <a:tab pos="225425" algn="l"/>
              </a:tabLst>
            </a:pPr>
            <a:r>
              <a:rPr lang="en-US" sz="1300" dirty="0" smtClean="0"/>
              <a:t>To do this yourself, download and install the following program for use in this section: </a:t>
            </a:r>
          </a:p>
          <a:p>
            <a:pPr marL="0" indent="0">
              <a:buNone/>
              <a:tabLst>
                <a:tab pos="225425" algn="l"/>
              </a:tabLst>
            </a:pPr>
            <a:r>
              <a:rPr lang="en-US" sz="1300" dirty="0" smtClean="0"/>
              <a:t>	</a:t>
            </a:r>
            <a:r>
              <a:rPr lang="en-US" sz="1300" dirty="0" err="1" smtClean="0"/>
              <a:t>PuTTY</a:t>
            </a:r>
            <a:r>
              <a:rPr lang="en-US" sz="1300" dirty="0" smtClean="0"/>
              <a:t> (SSH client for Windows)</a:t>
            </a:r>
            <a:br>
              <a:rPr lang="en-US" sz="1300" dirty="0" smtClean="0"/>
            </a:br>
            <a:r>
              <a:rPr lang="en-US" sz="1300" u="sng" dirty="0" smtClean="0">
                <a:hlinkClick r:id="rId3"/>
              </a:rPr>
              <a:t>http://www.chiark.greenend.org.uk/~sgtatham/putty/download.html</a:t>
            </a:r>
            <a:r>
              <a:rPr lang="en-US" sz="1300" dirty="0" smtClean="0"/>
              <a:t> </a:t>
            </a:r>
          </a:p>
          <a:p>
            <a:pPr marL="0" lvl="0" indent="0">
              <a:buNone/>
              <a:tabLst>
                <a:tab pos="225425" algn="l"/>
              </a:tabLst>
            </a:pPr>
            <a:endParaRPr lang="en-US" sz="1600" dirty="0" smtClean="0"/>
          </a:p>
          <a:p>
            <a:pPr marL="0" lvl="0" indent="0">
              <a:buNone/>
              <a:tabLst>
                <a:tab pos="225425" algn="l"/>
              </a:tabLst>
            </a:pPr>
            <a:endParaRPr lang="en-US" sz="1400" dirty="0" smtClean="0"/>
          </a:p>
          <a:p>
            <a:pPr marL="0" indent="0">
              <a:buNone/>
              <a:tabLst>
                <a:tab pos="225425" algn="l"/>
              </a:tabLst>
            </a:pPr>
            <a:r>
              <a:rPr lang="en-US" sz="1900" dirty="0"/>
              <a:t>You are now ready to </a:t>
            </a:r>
            <a:r>
              <a:rPr lang="en-US" sz="1900" dirty="0" smtClean="0"/>
              <a:t>complete </a:t>
            </a:r>
            <a:r>
              <a:rPr lang="en-US" sz="1900" u="sng" dirty="0" smtClean="0">
                <a:hlinkClick r:id="rId4" action="ppaction://hlinkfile"/>
              </a:rPr>
              <a:t>Activity </a:t>
            </a:r>
            <a:r>
              <a:rPr lang="en-US" sz="1900" u="sng" dirty="0">
                <a:hlinkClick r:id="rId4" action="ppaction://hlinkfile"/>
              </a:rPr>
              <a:t>1: Install a web server and use remote </a:t>
            </a:r>
            <a:r>
              <a:rPr lang="en-US" sz="1900" u="sng" dirty="0" smtClean="0">
                <a:hlinkClick r:id="rId4" action="ppaction://hlinkfile"/>
              </a:rPr>
              <a:t>terminal</a:t>
            </a:r>
            <a:r>
              <a:rPr lang="en-US" sz="1900" dirty="0"/>
              <a:t>!</a:t>
            </a:r>
          </a:p>
          <a:p>
            <a:pPr marL="0" lvl="0" indent="0">
              <a:buNone/>
              <a:tabLst>
                <a:tab pos="225425" algn="l"/>
              </a:tabLst>
            </a:pPr>
            <a:endParaRPr lang="en-US" sz="1400" dirty="0"/>
          </a:p>
          <a:p>
            <a:pPr marL="0" lvl="0" indent="0">
              <a:buNone/>
              <a:tabLst>
                <a:tab pos="225425" algn="l"/>
              </a:tabLst>
            </a:pPr>
            <a:endParaRPr lang="en-US" sz="1400" dirty="0"/>
          </a:p>
          <a:p>
            <a:pPr marL="0" indent="0">
              <a:buNone/>
            </a:pPr>
            <a:endParaRPr lang="en-US" sz="1600" dirty="0"/>
          </a:p>
          <a:p>
            <a:endParaRPr lang="en-US" sz="1600" dirty="0"/>
          </a:p>
        </p:txBody>
      </p:sp>
      <p:sp>
        <p:nvSpPr>
          <p:cNvPr id="2" name="Title 1"/>
          <p:cNvSpPr>
            <a:spLocks noGrp="1"/>
          </p:cNvSpPr>
          <p:nvPr>
            <p:ph type="title"/>
          </p:nvPr>
        </p:nvSpPr>
        <p:spPr/>
        <p:txBody>
          <a:bodyPr/>
          <a:lstStyle/>
          <a:p>
            <a:r>
              <a:rPr lang="en-US" b="1" dirty="0" smtClean="0"/>
              <a:t>3. </a:t>
            </a:r>
            <a:r>
              <a:rPr lang="en-US" b="1" dirty="0"/>
              <a:t>Installing Apache web server </a:t>
            </a:r>
            <a:r>
              <a:rPr lang="en-US" b="1" dirty="0" smtClean="0"/>
              <a:t/>
            </a:r>
            <a:br>
              <a:rPr lang="en-US" b="1" dirty="0" smtClean="0"/>
            </a:br>
            <a:r>
              <a:rPr lang="en-US" b="1" dirty="0" smtClean="0"/>
              <a:t>and </a:t>
            </a:r>
            <a:r>
              <a:rPr lang="en-US" b="1" dirty="0"/>
              <a:t>SSH</a:t>
            </a:r>
            <a:br>
              <a:rPr lang="en-US" b="1" dirty="0"/>
            </a:br>
            <a:endParaRPr lang="en-US" dirty="0"/>
          </a:p>
        </p:txBody>
      </p:sp>
      <p:sp>
        <p:nvSpPr>
          <p:cNvPr id="5" name="TextBox 4"/>
          <p:cNvSpPr txBox="1"/>
          <p:nvPr/>
        </p:nvSpPr>
        <p:spPr>
          <a:xfrm>
            <a:off x="4648199" y="5638800"/>
            <a:ext cx="4056623" cy="1015663"/>
          </a:xfrm>
          <a:prstGeom prst="rect">
            <a:avLst/>
          </a:prstGeom>
          <a:noFill/>
        </p:spPr>
        <p:txBody>
          <a:bodyPr wrap="none" rtlCol="0">
            <a:spAutoFit/>
          </a:bodyPr>
          <a:lstStyle/>
          <a:p>
            <a:r>
              <a:rPr lang="en-US" sz="1400" i="1" dirty="0" smtClean="0"/>
              <a:t>Here’s something that might help! </a:t>
            </a:r>
            <a:endParaRPr lang="en-US" sz="1400" i="1" dirty="0"/>
          </a:p>
          <a:p>
            <a:pPr lvl="0"/>
            <a:r>
              <a:rPr lang="en-US" sz="1400" dirty="0"/>
              <a:t>Ubuntu Server Guide </a:t>
            </a:r>
            <a:br>
              <a:rPr lang="en-US" sz="1400" dirty="0"/>
            </a:br>
            <a:r>
              <a:rPr lang="en-US" sz="1400" u="sng" dirty="0">
                <a:hlinkClick r:id="rId5"/>
              </a:rPr>
              <a:t>https://help.ubuntu.com/lts/serverguide/index.html</a:t>
            </a:r>
            <a:r>
              <a:rPr lang="en-US" sz="1400" u="sng" dirty="0"/>
              <a:t> </a:t>
            </a:r>
            <a:endParaRPr lang="en-US" sz="1400" dirty="0"/>
          </a:p>
          <a:p>
            <a:endParaRPr lang="en-US" dirty="0"/>
          </a:p>
        </p:txBody>
      </p:sp>
      <p:pic>
        <p:nvPicPr>
          <p:cNvPr id="1026" name="Picture 2" descr="C:\Users\mike\AppData\Local\Microsoft\Windows\Temporary Internet Files\Content.IE5\SLYIYFL7\self-help1[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01376" y="5026378"/>
            <a:ext cx="970439" cy="978853"/>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7467600" y="457200"/>
            <a:ext cx="1079486" cy="457200"/>
            <a:chOff x="7315200" y="5878689"/>
            <a:chExt cx="1079486" cy="457200"/>
          </a:xfrm>
        </p:grpSpPr>
        <p:pic>
          <p:nvPicPr>
            <p:cNvPr id="7" name="Picture 2" descr="C:\Users\mike\AppData\Local\Microsoft\Windows\Temporary Internet Files\Content.IE5\J47L9XTJ\Back-small.svg[1].png">
              <a:hlinkClick r:id="rId7" action="ppaction://hlinksldjump"/>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2468713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2200" dirty="0"/>
              <a:t>Watch the following video </a:t>
            </a:r>
            <a:r>
              <a:rPr lang="en-US" sz="2200" dirty="0" smtClean="0"/>
              <a:t>tutorials:</a:t>
            </a:r>
            <a:endParaRPr lang="en-US" sz="2200" dirty="0"/>
          </a:p>
          <a:p>
            <a:pPr marL="0" lvl="0" indent="0">
              <a:buNone/>
            </a:pPr>
            <a:r>
              <a:rPr lang="en-US" sz="2200" u="sng" dirty="0">
                <a:hlinkClick r:id="rId2" action="ppaction://hlinkfile"/>
              </a:rPr>
              <a:t>Install </a:t>
            </a:r>
            <a:r>
              <a:rPr lang="en-US" sz="2200" u="sng" dirty="0" err="1">
                <a:hlinkClick r:id="rId2" action="ppaction://hlinkfile"/>
              </a:rPr>
              <a:t>ProFTPD</a:t>
            </a:r>
            <a:r>
              <a:rPr lang="en-US" sz="2200" u="sng" dirty="0">
                <a:hlinkClick r:id="rId2" action="ppaction://hlinkfile"/>
              </a:rPr>
              <a:t> (video tutorial)</a:t>
            </a:r>
            <a:endParaRPr lang="en-US" sz="2200" dirty="0"/>
          </a:p>
          <a:p>
            <a:pPr marL="0" lvl="0" indent="0">
              <a:buNone/>
            </a:pPr>
            <a:r>
              <a:rPr lang="en-US" sz="2200" u="sng" dirty="0">
                <a:hlinkClick r:id="rId3" action="ppaction://hlinkfile"/>
              </a:rPr>
              <a:t>Create new FTP user (video tutorial)</a:t>
            </a:r>
            <a:endParaRPr lang="en-US" sz="2200" dirty="0"/>
          </a:p>
          <a:p>
            <a:pPr marL="0" indent="0">
              <a:buNone/>
            </a:pPr>
            <a:endParaRPr lang="en-US" sz="1600" u="sng" dirty="0" smtClean="0"/>
          </a:p>
          <a:p>
            <a:pPr marL="0" indent="0">
              <a:buNone/>
            </a:pPr>
            <a:endParaRPr lang="en-US" sz="1600" dirty="0" smtClean="0"/>
          </a:p>
          <a:p>
            <a:pPr marL="0" indent="0">
              <a:buNone/>
            </a:pPr>
            <a:endParaRPr lang="en-US" sz="1600" dirty="0"/>
          </a:p>
          <a:p>
            <a:pPr marL="0" indent="0">
              <a:buNone/>
              <a:tabLst>
                <a:tab pos="225425" algn="l"/>
              </a:tabLst>
            </a:pPr>
            <a:r>
              <a:rPr lang="en-US" sz="1200" dirty="0" smtClean="0"/>
              <a:t>To do this yourself, download and install the following program for use in this section: </a:t>
            </a:r>
          </a:p>
          <a:p>
            <a:pPr marL="0" indent="0">
              <a:buNone/>
              <a:tabLst>
                <a:tab pos="225425" algn="l"/>
              </a:tabLst>
            </a:pPr>
            <a:r>
              <a:rPr lang="en-US" sz="1200" dirty="0" smtClean="0"/>
              <a:t>	</a:t>
            </a:r>
            <a:r>
              <a:rPr lang="en-US" sz="1200" dirty="0" err="1"/>
              <a:t>WinSCP</a:t>
            </a:r>
            <a:r>
              <a:rPr lang="en-US" sz="1200" dirty="0"/>
              <a:t> (FTP client for Windows)</a:t>
            </a:r>
            <a:br>
              <a:rPr lang="en-US" sz="1200" dirty="0"/>
            </a:br>
            <a:r>
              <a:rPr lang="en-US" sz="1200" u="sng" dirty="0">
                <a:hlinkClick r:id="rId4"/>
              </a:rPr>
              <a:t>https://winscp.net/eng/download.php</a:t>
            </a:r>
            <a:endParaRPr lang="en-US" sz="1200" dirty="0" smtClean="0"/>
          </a:p>
          <a:p>
            <a:pPr marL="0" lvl="0" indent="0">
              <a:buNone/>
              <a:tabLst>
                <a:tab pos="225425" algn="l"/>
              </a:tabLst>
            </a:pPr>
            <a:endParaRPr lang="en-US" sz="1400" dirty="0" smtClean="0"/>
          </a:p>
          <a:p>
            <a:pPr marL="0" indent="0">
              <a:buNone/>
              <a:tabLst>
                <a:tab pos="225425" algn="l"/>
              </a:tabLst>
            </a:pPr>
            <a:r>
              <a:rPr lang="en-US" sz="1900" dirty="0"/>
              <a:t>You are now ready to </a:t>
            </a:r>
            <a:r>
              <a:rPr lang="en-US" sz="1900" dirty="0" smtClean="0"/>
              <a:t>complete </a:t>
            </a:r>
            <a:r>
              <a:rPr lang="en-US" sz="2000" u="sng" dirty="0">
                <a:hlinkClick r:id="rId5" action="ppaction://hlinkfile"/>
              </a:rPr>
              <a:t>Activity 2: Install and configure FTP services on a </a:t>
            </a:r>
            <a:r>
              <a:rPr lang="en-US" sz="2000" u="sng" dirty="0" smtClean="0">
                <a:hlinkClick r:id="rId5" action="ppaction://hlinkfile"/>
              </a:rPr>
              <a:t>server</a:t>
            </a:r>
            <a:r>
              <a:rPr lang="en-US" sz="1900" dirty="0" smtClean="0"/>
              <a:t>!</a:t>
            </a:r>
            <a:endParaRPr lang="en-US" sz="1900" dirty="0"/>
          </a:p>
          <a:p>
            <a:pPr marL="0" lvl="0" indent="0">
              <a:buNone/>
              <a:tabLst>
                <a:tab pos="225425" algn="l"/>
              </a:tabLst>
            </a:pPr>
            <a:endParaRPr lang="en-US" sz="1400" dirty="0"/>
          </a:p>
          <a:p>
            <a:pPr marL="0" lvl="0" indent="0">
              <a:buNone/>
              <a:tabLst>
                <a:tab pos="225425" algn="l"/>
              </a:tabLst>
            </a:pPr>
            <a:endParaRPr lang="en-US" sz="1400" dirty="0"/>
          </a:p>
          <a:p>
            <a:pPr marL="0" indent="0">
              <a:buNone/>
            </a:pPr>
            <a:endParaRPr lang="en-US" sz="1600" dirty="0"/>
          </a:p>
          <a:p>
            <a:endParaRPr lang="en-US" sz="1600" dirty="0"/>
          </a:p>
        </p:txBody>
      </p:sp>
      <p:sp>
        <p:nvSpPr>
          <p:cNvPr id="2" name="Title 1"/>
          <p:cNvSpPr>
            <a:spLocks noGrp="1"/>
          </p:cNvSpPr>
          <p:nvPr>
            <p:ph type="title"/>
          </p:nvPr>
        </p:nvSpPr>
        <p:spPr/>
        <p:txBody>
          <a:bodyPr/>
          <a:lstStyle/>
          <a:p>
            <a:r>
              <a:rPr lang="en-US" b="1" dirty="0"/>
              <a:t>4. Installing </a:t>
            </a:r>
            <a:r>
              <a:rPr lang="en-US" b="1" dirty="0" smtClean="0"/>
              <a:t/>
            </a:r>
            <a:br>
              <a:rPr lang="en-US" b="1" dirty="0" smtClean="0"/>
            </a:br>
            <a:r>
              <a:rPr lang="en-US" b="1" dirty="0" smtClean="0"/>
              <a:t>FTP </a:t>
            </a:r>
            <a:br>
              <a:rPr lang="en-US" b="1" dirty="0" smtClean="0"/>
            </a:br>
            <a:r>
              <a:rPr lang="en-US" b="1" dirty="0" smtClean="0"/>
              <a:t>services</a:t>
            </a:r>
            <a:r>
              <a:rPr lang="en-US" b="1" dirty="0"/>
              <a:t/>
            </a:r>
            <a:br>
              <a:rPr lang="en-US" b="1" dirty="0"/>
            </a:br>
            <a:endParaRPr lang="en-US" dirty="0"/>
          </a:p>
        </p:txBody>
      </p:sp>
      <p:sp>
        <p:nvSpPr>
          <p:cNvPr id="5" name="TextBox 4"/>
          <p:cNvSpPr txBox="1"/>
          <p:nvPr/>
        </p:nvSpPr>
        <p:spPr>
          <a:xfrm>
            <a:off x="4648199" y="5638800"/>
            <a:ext cx="4056623" cy="1015663"/>
          </a:xfrm>
          <a:prstGeom prst="rect">
            <a:avLst/>
          </a:prstGeom>
          <a:noFill/>
        </p:spPr>
        <p:txBody>
          <a:bodyPr wrap="none" rtlCol="0">
            <a:spAutoFit/>
          </a:bodyPr>
          <a:lstStyle/>
          <a:p>
            <a:r>
              <a:rPr lang="en-US" sz="1400" i="1" dirty="0" smtClean="0"/>
              <a:t>Here’s something that might help! </a:t>
            </a:r>
            <a:endParaRPr lang="en-US" sz="1400" i="1" dirty="0"/>
          </a:p>
          <a:p>
            <a:pPr lvl="0"/>
            <a:r>
              <a:rPr lang="en-US" sz="1400" dirty="0"/>
              <a:t>Ubuntu Server Guide </a:t>
            </a:r>
            <a:br>
              <a:rPr lang="en-US" sz="1400" dirty="0"/>
            </a:br>
            <a:r>
              <a:rPr lang="en-US" sz="1400" u="sng" dirty="0">
                <a:hlinkClick r:id="rId6"/>
              </a:rPr>
              <a:t>https://help.ubuntu.com/lts/serverguide/index.html</a:t>
            </a:r>
            <a:r>
              <a:rPr lang="en-US" sz="1400" u="sng" dirty="0"/>
              <a:t> </a:t>
            </a:r>
            <a:endParaRPr lang="en-US" sz="1400" dirty="0"/>
          </a:p>
          <a:p>
            <a:endParaRPr lang="en-US" dirty="0"/>
          </a:p>
        </p:txBody>
      </p:sp>
      <p:pic>
        <p:nvPicPr>
          <p:cNvPr id="1026" name="Picture 2" descr="C:\Users\mike\AppData\Local\Microsoft\Windows\Temporary Internet Files\Content.IE5\SLYIYFL7\self-help1[1].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01376" y="5026378"/>
            <a:ext cx="970439" cy="978853"/>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7467600" y="457200"/>
            <a:ext cx="1079486" cy="457200"/>
            <a:chOff x="7315200" y="5878689"/>
            <a:chExt cx="1079486" cy="457200"/>
          </a:xfrm>
        </p:grpSpPr>
        <p:pic>
          <p:nvPicPr>
            <p:cNvPr id="7" name="Picture 2" descr="C:\Users\mike\AppData\Local\Microsoft\Windows\Temporary Internet Files\Content.IE5\J47L9XTJ\Back-small.svg[1].png">
              <a:hlinkClick r:id="rId8" action="ppaction://hlinksldjump"/>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2468713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2000" dirty="0"/>
              <a:t>Watch the following video </a:t>
            </a:r>
            <a:r>
              <a:rPr lang="en-US" sz="2000" dirty="0" smtClean="0"/>
              <a:t>tutorial:</a:t>
            </a:r>
            <a:endParaRPr lang="en-US" sz="2000" dirty="0"/>
          </a:p>
          <a:p>
            <a:pPr marL="0" lvl="0" indent="0">
              <a:buNone/>
            </a:pPr>
            <a:r>
              <a:rPr lang="en-US" sz="2000" u="sng" dirty="0">
                <a:hlinkClick r:id="rId2" action="ppaction://hlinkfile"/>
              </a:rPr>
              <a:t>Install MySQL and PHP (video tutorial)</a:t>
            </a:r>
            <a:endParaRPr lang="en-US" sz="2000" u="sng" dirty="0" smtClean="0"/>
          </a:p>
          <a:p>
            <a:pPr marL="0" indent="0">
              <a:buNone/>
            </a:pPr>
            <a:endParaRPr lang="en-US" sz="1600" dirty="0" smtClean="0"/>
          </a:p>
          <a:p>
            <a:pPr marL="0" indent="0">
              <a:buNone/>
            </a:pPr>
            <a:endParaRPr lang="en-US" sz="1600" dirty="0"/>
          </a:p>
          <a:p>
            <a:pPr marL="0" lvl="0" indent="0">
              <a:buNone/>
              <a:tabLst>
                <a:tab pos="225425" algn="l"/>
              </a:tabLst>
            </a:pPr>
            <a:endParaRPr lang="en-US" sz="1400" dirty="0" smtClean="0"/>
          </a:p>
          <a:p>
            <a:pPr marL="0" lvl="0" indent="0">
              <a:buNone/>
              <a:tabLst>
                <a:tab pos="225425" algn="l"/>
              </a:tabLst>
            </a:pPr>
            <a:endParaRPr lang="en-US" sz="1400" dirty="0"/>
          </a:p>
          <a:p>
            <a:pPr marL="0" lvl="0" indent="0">
              <a:buNone/>
              <a:tabLst>
                <a:tab pos="225425" algn="l"/>
              </a:tabLst>
            </a:pPr>
            <a:endParaRPr lang="en-US" sz="1400" dirty="0" smtClean="0"/>
          </a:p>
          <a:p>
            <a:pPr marL="0" indent="0">
              <a:buNone/>
              <a:tabLst>
                <a:tab pos="225425" algn="l"/>
              </a:tabLst>
            </a:pPr>
            <a:r>
              <a:rPr lang="en-US" sz="1900" dirty="0"/>
              <a:t>You are now ready to </a:t>
            </a:r>
            <a:r>
              <a:rPr lang="en-US" sz="1900" dirty="0" smtClean="0"/>
              <a:t>complete </a:t>
            </a:r>
            <a:r>
              <a:rPr lang="en-US" sz="2000" u="sng" dirty="0">
                <a:hlinkClick r:id="rId3" action="ppaction://hlinkfile"/>
              </a:rPr>
              <a:t>Activity 3: Install and use database </a:t>
            </a:r>
            <a:r>
              <a:rPr lang="en-US" sz="2000" u="sng" dirty="0" smtClean="0">
                <a:hlinkClick r:id="rId3" action="ppaction://hlinkfile"/>
              </a:rPr>
              <a:t>services</a:t>
            </a:r>
            <a:r>
              <a:rPr lang="en-US" sz="1900" dirty="0" smtClean="0"/>
              <a:t>!</a:t>
            </a:r>
            <a:endParaRPr lang="en-US" sz="1900" dirty="0"/>
          </a:p>
          <a:p>
            <a:pPr marL="0" lvl="0" indent="0">
              <a:buNone/>
              <a:tabLst>
                <a:tab pos="225425" algn="l"/>
              </a:tabLst>
            </a:pPr>
            <a:endParaRPr lang="en-US" sz="1400" dirty="0"/>
          </a:p>
          <a:p>
            <a:pPr marL="0" lvl="0" indent="0">
              <a:buNone/>
              <a:tabLst>
                <a:tab pos="225425" algn="l"/>
              </a:tabLst>
            </a:pPr>
            <a:endParaRPr lang="en-US" sz="1400" dirty="0"/>
          </a:p>
          <a:p>
            <a:pPr marL="0" indent="0">
              <a:buNone/>
            </a:pPr>
            <a:endParaRPr lang="en-US" sz="1600" dirty="0"/>
          </a:p>
          <a:p>
            <a:endParaRPr lang="en-US" sz="1600" dirty="0"/>
          </a:p>
        </p:txBody>
      </p:sp>
      <p:sp>
        <p:nvSpPr>
          <p:cNvPr id="2" name="Title 1"/>
          <p:cNvSpPr>
            <a:spLocks noGrp="1"/>
          </p:cNvSpPr>
          <p:nvPr>
            <p:ph type="title"/>
          </p:nvPr>
        </p:nvSpPr>
        <p:spPr/>
        <p:txBody>
          <a:bodyPr/>
          <a:lstStyle/>
          <a:p>
            <a:r>
              <a:rPr lang="en-US" b="1" dirty="0" smtClean="0"/>
              <a:t>5</a:t>
            </a:r>
            <a:r>
              <a:rPr lang="en-US" b="1" dirty="0"/>
              <a:t>. Installing MySQL </a:t>
            </a:r>
            <a:r>
              <a:rPr lang="en-US" b="1" dirty="0" smtClean="0"/>
              <a:t/>
            </a:r>
            <a:br>
              <a:rPr lang="en-US" b="1" dirty="0" smtClean="0"/>
            </a:br>
            <a:r>
              <a:rPr lang="en-US" b="1" dirty="0" smtClean="0"/>
              <a:t>and </a:t>
            </a:r>
            <a:br>
              <a:rPr lang="en-US" b="1" dirty="0" smtClean="0"/>
            </a:br>
            <a:r>
              <a:rPr lang="en-US" b="1" dirty="0" smtClean="0"/>
              <a:t>PHP</a:t>
            </a:r>
            <a:r>
              <a:rPr lang="en-US" b="1" dirty="0"/>
              <a:t/>
            </a:r>
            <a:br>
              <a:rPr lang="en-US" b="1" dirty="0"/>
            </a:br>
            <a:endParaRPr lang="en-US" dirty="0"/>
          </a:p>
        </p:txBody>
      </p:sp>
      <p:sp>
        <p:nvSpPr>
          <p:cNvPr id="5" name="TextBox 4"/>
          <p:cNvSpPr txBox="1"/>
          <p:nvPr/>
        </p:nvSpPr>
        <p:spPr>
          <a:xfrm>
            <a:off x="4648199" y="5638800"/>
            <a:ext cx="4056623" cy="1015663"/>
          </a:xfrm>
          <a:prstGeom prst="rect">
            <a:avLst/>
          </a:prstGeom>
          <a:noFill/>
        </p:spPr>
        <p:txBody>
          <a:bodyPr wrap="none" rtlCol="0">
            <a:spAutoFit/>
          </a:bodyPr>
          <a:lstStyle/>
          <a:p>
            <a:r>
              <a:rPr lang="en-US" sz="1400" i="1" dirty="0" smtClean="0"/>
              <a:t>Here’s something that might help! </a:t>
            </a:r>
            <a:endParaRPr lang="en-US" sz="1400" i="1" dirty="0"/>
          </a:p>
          <a:p>
            <a:pPr lvl="0"/>
            <a:r>
              <a:rPr lang="en-US" sz="1400" dirty="0"/>
              <a:t>Ubuntu Server Guide </a:t>
            </a:r>
            <a:br>
              <a:rPr lang="en-US" sz="1400" dirty="0"/>
            </a:br>
            <a:r>
              <a:rPr lang="en-US" sz="1400" u="sng" dirty="0">
                <a:hlinkClick r:id="rId4"/>
              </a:rPr>
              <a:t>https://help.ubuntu.com/lts/serverguide/index.html</a:t>
            </a:r>
            <a:r>
              <a:rPr lang="en-US" sz="1400" u="sng" dirty="0"/>
              <a:t> </a:t>
            </a:r>
            <a:endParaRPr lang="en-US" sz="1400" dirty="0"/>
          </a:p>
          <a:p>
            <a:endParaRPr lang="en-US" dirty="0"/>
          </a:p>
        </p:txBody>
      </p:sp>
      <p:pic>
        <p:nvPicPr>
          <p:cNvPr id="1026" name="Picture 2" descr="C:\Users\mike\AppData\Local\Microsoft\Windows\Temporary Internet Files\Content.IE5\SLYIYFL7\self-help1[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1376" y="5026378"/>
            <a:ext cx="970439" cy="978853"/>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7467600" y="457200"/>
            <a:ext cx="1079486" cy="457200"/>
            <a:chOff x="7315200" y="5878689"/>
            <a:chExt cx="1079486" cy="457200"/>
          </a:xfrm>
        </p:grpSpPr>
        <p:pic>
          <p:nvPicPr>
            <p:cNvPr id="7" name="Picture 2" descr="C:\Users\mike\AppData\Local\Microsoft\Windows\Temporary Internet Files\Content.IE5\J47L9XTJ\Back-small.svg[1].png">
              <a:hlinkClick r:id="rId6" action="ppaction://hlinksldjump"/>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315200" y="5878689"/>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772400" y="5922623"/>
              <a:ext cx="622286" cy="369332"/>
            </a:xfrm>
            <a:prstGeom prst="rect">
              <a:avLst/>
            </a:prstGeom>
            <a:noFill/>
          </p:spPr>
          <p:txBody>
            <a:bodyPr wrap="none" rtlCol="0">
              <a:spAutoFit/>
            </a:bodyPr>
            <a:lstStyle/>
            <a:p>
              <a:r>
                <a:rPr lang="en-US" dirty="0">
                  <a:solidFill>
                    <a:schemeClr val="accent2">
                      <a:lumMod val="50000"/>
                    </a:schemeClr>
                  </a:solidFill>
                </a:rPr>
                <a:t>B</a:t>
              </a:r>
              <a:r>
                <a:rPr lang="en-US" dirty="0" smtClean="0">
                  <a:solidFill>
                    <a:schemeClr val="accent2">
                      <a:lumMod val="50000"/>
                    </a:schemeClr>
                  </a:solidFill>
                </a:rPr>
                <a:t>ack</a:t>
              </a:r>
              <a:endParaRPr lang="en-US" dirty="0">
                <a:solidFill>
                  <a:schemeClr val="accent2">
                    <a:lumMod val="50000"/>
                  </a:schemeClr>
                </a:solidFill>
              </a:endParaRPr>
            </a:p>
          </p:txBody>
        </p:sp>
      </p:grpSp>
    </p:spTree>
    <p:extLst>
      <p:ext uri="{BB962C8B-B14F-4D97-AF65-F5344CB8AC3E}">
        <p14:creationId xmlns:p14="http://schemas.microsoft.com/office/powerpoint/2010/main" val="2468713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178</TotalTime>
  <Words>1035</Words>
  <Application>Microsoft Office PowerPoint</Application>
  <PresentationFormat>On-screen Show (4:3)</PresentationFormat>
  <Paragraphs>182</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Wingdings</vt:lpstr>
      <vt:lpstr>Composite</vt:lpstr>
      <vt:lpstr>Introducing LAMP components in a practical way</vt:lpstr>
      <vt:lpstr>PowerPoint Presentation</vt:lpstr>
      <vt:lpstr>PowerPoint Presentation</vt:lpstr>
      <vt:lpstr>PowerPoint Presentation</vt:lpstr>
      <vt:lpstr>1. Creating a virtual machine </vt:lpstr>
      <vt:lpstr>2. Installing Ubuntu  Linux </vt:lpstr>
      <vt:lpstr>3. Installing Apache web server  and SSH </vt:lpstr>
      <vt:lpstr>4. Installing  FTP  services </vt:lpstr>
      <vt:lpstr>5. Installing MySQL  and  PHP </vt:lpstr>
      <vt:lpstr>6. Configuring Virtual Hosts in Apache </vt:lpstr>
      <vt:lpstr>Appendix</vt:lpstr>
      <vt:lpstr>References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LAMP components in a practical way</dc:title>
  <dc:creator>mike</dc:creator>
  <cp:lastModifiedBy>Mike MacDonald</cp:lastModifiedBy>
  <cp:revision>19</cp:revision>
  <dcterms:created xsi:type="dcterms:W3CDTF">2015-12-06T04:34:43Z</dcterms:created>
  <dcterms:modified xsi:type="dcterms:W3CDTF">2016-08-30T16:16:50Z</dcterms:modified>
</cp:coreProperties>
</file>